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6"/>
  </p:notesMasterIdLst>
  <p:sldIdLst>
    <p:sldId id="289" r:id="rId2"/>
    <p:sldId id="285" r:id="rId3"/>
    <p:sldId id="290" r:id="rId4"/>
    <p:sldId id="291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2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[FY 20 and 21 LEA Topic Report-120820.xlsx]Data &amp; Graphs!PivotTable2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/>
              <a:t>Percentage of 2020-2021 In-District Contracts by Topic as of 12/08/20</a:t>
            </a:r>
          </a:p>
        </c:rich>
      </c:tx>
      <c:layout>
        <c:manualLayout>
          <c:xMode val="edge"/>
          <c:yMode val="edge"/>
          <c:x val="1.5660051829492888E-4"/>
          <c:y val="6.7871600166753022E-3"/>
        </c:manualLayout>
      </c:layout>
      <c:overlay val="0"/>
      <c:spPr>
        <a:solidFill>
          <a:schemeClr val="accent2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dLbl>
          <c:idx val="0"/>
          <c:layout>
            <c:manualLayout>
              <c:x val="-0.18337510129179593"/>
              <c:y val="-7.4880535117725341E-2"/>
            </c:manualLayout>
          </c:layout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-4.5628229665745281E-3"/>
              <c:y val="0.19765180183429851"/>
            </c:manualLayout>
          </c:layout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6.1578842906336702E-2"/>
              <c:y val="6.0192311836369103E-3"/>
            </c:manualLayout>
          </c:layout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-0.18821921867250621"/>
              <c:y val="6.1341910507444281E-2"/>
            </c:manualLayout>
          </c:layout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0.18206129919074482"/>
              <c:y val="7.4367884691599311E-3"/>
            </c:manualLayout>
          </c:layout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0.16614482134402894"/>
              <c:y val="9.2080636179972003E-2"/>
            </c:manualLayout>
          </c:layout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0.2527372245649086"/>
              <c:y val="7.292768521546153E-2"/>
            </c:manualLayout>
          </c:layout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3.082613752974226E-2"/>
              <c:y val="7.4900991165797987E-2"/>
            </c:manualLayout>
          </c:layout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layout>
            <c:manualLayout>
              <c:x val="6.9781190661677359E-2"/>
              <c:y val="7.821415023851945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  <c15:xForSave val="1"/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343921483432721"/>
              <c:y val="3.2831333985280556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3903779949409235E-2"/>
              <c:y val="0.10260999661039394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4558358385506137E-2"/>
              <c:y val="0.11487616249849027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3028806518710656E-2"/>
              <c:y val="-1.2737905535187617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1868353275754393"/>
              <c:y val="9.6027148016690891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1868353275754399"/>
              <c:y val="-2.9688273132112961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3917645253724594E-3"/>
              <c:y val="0.11779854831357361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0918000449507993"/>
              <c:y val="7.2276529511000595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2741501459962583E-2"/>
              <c:y val="6.2380438466963027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6920415030083719E-2"/>
              <c:y val="6.2380438466963027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1017572572316598E-2"/>
              <c:y val="0.12175698473118851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5192983452193334"/>
              <c:y val="4.6546692796502864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2892119486547399E-2"/>
              <c:y val="-3.658047197341302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8634434096167488"/>
              <c:y val="-4.4497344808643112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1474564556716144"/>
              <c:y val="4.9831104115449203E-3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layout>
            <c:manualLayout>
              <c:x val="6.9781190952220198E-2"/>
              <c:y val="7.8214184137423204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8634434096167488"/>
              <c:y val="-4.4497344808643112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1474564556716144"/>
              <c:y val="4.9831104115449203E-3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5192983452193334"/>
              <c:y val="4.6546692796502864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9781190661677359E-2"/>
              <c:y val="7.821415023851945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6920415030083719E-2"/>
              <c:y val="6.2380438466963027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2741501459962583E-2"/>
              <c:y val="6.2380438466963027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1017572572316598E-2"/>
              <c:y val="0.12175698473118851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4558358385506137E-2"/>
              <c:y val="0.11487616249849027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3903779949409235E-2"/>
              <c:y val="0.10260999661039394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3917645253724594E-3"/>
              <c:y val="0.11779854831357361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1868353275754399"/>
              <c:y val="-2.9688273132112961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1868353275754393"/>
              <c:y val="9.6027148016690891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343921483432721"/>
              <c:y val="3.2831333985280556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2892119486547399E-2"/>
              <c:y val="-3.658047197341302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3028806518710656E-2"/>
              <c:y val="-1.2737905535187617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8634434096167488"/>
              <c:y val="-4.4497344808643112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21474564556716144"/>
              <c:y val="4.9831104115449203E-3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0.15192983452193334"/>
              <c:y val="4.6546692796502864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9781190661677359E-2"/>
              <c:y val="7.821415023851945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6920415030083719E-2"/>
              <c:y val="6.2380438466963027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2741501459962583E-2"/>
              <c:y val="6.2380438466963027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7.1017572572316598E-2"/>
              <c:y val="0.12175698473118851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4558358385506137E-2"/>
              <c:y val="0.11487616249849027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3903779949409235E-2"/>
              <c:y val="0.10260999661039394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3917645253724594E-3"/>
              <c:y val="0.11779854831357361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1868353275754399"/>
              <c:y val="-2.9688273132112961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1868353275754393"/>
              <c:y val="9.6027148016690891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2343921483432721"/>
              <c:y val="3.2831333985280556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2892119486547399E-2"/>
              <c:y val="-3.658047197341302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5.3028806518710656E-2"/>
              <c:y val="-1.2737905535187617E-2"/>
            </c:manualLayout>
          </c:layout>
          <c:spPr>
            <a:solidFill>
              <a:schemeClr val="lt1"/>
            </a:solidFill>
            <a:ln>
              <a:solidFill>
                <a:schemeClr val="dk1">
                  <a:lumMod val="25000"/>
                  <a:lumOff val="75000"/>
                </a:scheme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0"/>
          <c:showCatName val="1"/>
          <c:showSerName val="0"/>
          <c:showPercent val="1"/>
          <c:showBubbleSize val="0"/>
          <c:separator>
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19493749821111767"/>
          <c:y val="0.1830089571312245"/>
          <c:w val="0.61412025230630918"/>
          <c:h val="0.8158896936497485"/>
        </c:manualLayout>
      </c:layout>
      <c:pieChart>
        <c:varyColors val="1"/>
        <c:ser>
          <c:idx val="0"/>
          <c:order val="0"/>
          <c:tx>
            <c:strRef>
              <c:f>'Data &amp; Graphs'!$R$3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86-4C9B-A3C8-C9520AD239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86-4C9B-A3C8-C9520AD239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86-4C9B-A3C8-C9520AD239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86-4C9B-A3C8-C9520AD239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86-4C9B-A3C8-C9520AD239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86-4C9B-A3C8-C9520AD2392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F86-4C9B-A3C8-C9520AD2392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F86-4C9B-A3C8-C9520AD2392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F86-4C9B-A3C8-C9520AD2392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F86-4C9B-A3C8-C9520AD2392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F86-4C9B-A3C8-C9520AD2392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3F86-4C9B-A3C8-C9520AD2392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3F86-4C9B-A3C8-C9520AD2392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3F86-4C9B-A3C8-C9520AD2392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3F86-4C9B-A3C8-C9520AD23927}"/>
              </c:ext>
            </c:extLst>
          </c:dPt>
          <c:dLbls>
            <c:dLbl>
              <c:idx val="0"/>
              <c:layout>
                <c:manualLayout>
                  <c:x val="0.28634434096167488"/>
                  <c:y val="-4.449734480864311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86-4C9B-A3C8-C9520AD23927}"/>
                </c:ext>
              </c:extLst>
            </c:dLbl>
            <c:dLbl>
              <c:idx val="1"/>
              <c:layout>
                <c:manualLayout>
                  <c:x val="0.21474564556716144"/>
                  <c:y val="4.9831104115449203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86-4C9B-A3C8-C9520AD23927}"/>
                </c:ext>
              </c:extLst>
            </c:dLbl>
            <c:dLbl>
              <c:idx val="2"/>
              <c:layout>
                <c:manualLayout>
                  <c:x val="0.15192983452193334"/>
                  <c:y val="4.6546692796502864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86-4C9B-A3C8-C9520AD23927}"/>
                </c:ext>
              </c:extLst>
            </c:dLbl>
            <c:dLbl>
              <c:idx val="3"/>
              <c:layout>
                <c:manualLayout>
                  <c:x val="6.9781190661677359E-2"/>
                  <c:y val="7.82141502385194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86-4C9B-A3C8-C9520AD23927}"/>
                </c:ext>
              </c:extLst>
            </c:dLbl>
            <c:dLbl>
              <c:idx val="4"/>
              <c:layout>
                <c:manualLayout>
                  <c:x val="7.6920415030083719E-2"/>
                  <c:y val="6.238043846696302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86-4C9B-A3C8-C9520AD23927}"/>
                </c:ext>
              </c:extLst>
            </c:dLbl>
            <c:dLbl>
              <c:idx val="5"/>
              <c:layout>
                <c:manualLayout>
                  <c:x val="4.2741501459962583E-2"/>
                  <c:y val="6.238043846696302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86-4C9B-A3C8-C9520AD23927}"/>
                </c:ext>
              </c:extLst>
            </c:dLbl>
            <c:dLbl>
              <c:idx val="6"/>
              <c:layout>
                <c:manualLayout>
                  <c:x val="7.1017572572316598E-2"/>
                  <c:y val="0.1217569847311885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86-4C9B-A3C8-C9520AD23927}"/>
                </c:ext>
              </c:extLst>
            </c:dLbl>
            <c:dLbl>
              <c:idx val="7"/>
              <c:layout>
                <c:manualLayout>
                  <c:x val="6.4558358385506137E-2"/>
                  <c:y val="0.1148761624984902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F86-4C9B-A3C8-C9520AD23927}"/>
                </c:ext>
              </c:extLst>
            </c:dLbl>
            <c:dLbl>
              <c:idx val="8"/>
              <c:layout>
                <c:manualLayout>
                  <c:x val="1.3903779949409235E-2"/>
                  <c:y val="0.10260999661039394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F86-4C9B-A3C8-C9520AD23927}"/>
                </c:ext>
              </c:extLst>
            </c:dLbl>
            <c:dLbl>
              <c:idx val="9"/>
              <c:layout>
                <c:manualLayout>
                  <c:x val="6.3917645253724594E-3"/>
                  <c:y val="0.1177985483135736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F86-4C9B-A3C8-C9520AD23927}"/>
                </c:ext>
              </c:extLst>
            </c:dLbl>
            <c:dLbl>
              <c:idx val="10"/>
              <c:layout>
                <c:manualLayout>
                  <c:x val="-0.21868353275754399"/>
                  <c:y val="-2.968827313211296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F86-4C9B-A3C8-C9520AD23927}"/>
                </c:ext>
              </c:extLst>
            </c:dLbl>
            <c:dLbl>
              <c:idx val="11"/>
              <c:layout>
                <c:manualLayout>
                  <c:x val="-0.21868353275754393"/>
                  <c:y val="9.6027148016690891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3F86-4C9B-A3C8-C9520AD23927}"/>
                </c:ext>
              </c:extLst>
            </c:dLbl>
            <c:dLbl>
              <c:idx val="12"/>
              <c:layout>
                <c:manualLayout>
                  <c:x val="-0.2343921483432721"/>
                  <c:y val="3.283133398528055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3F86-4C9B-A3C8-C9520AD23927}"/>
                </c:ext>
              </c:extLst>
            </c:dLbl>
            <c:dLbl>
              <c:idx val="13"/>
              <c:layout>
                <c:manualLayout>
                  <c:x val="-4.2892119486547399E-2"/>
                  <c:y val="-3.65804719734130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3F86-4C9B-A3C8-C9520AD23927}"/>
                </c:ext>
              </c:extLst>
            </c:dLbl>
            <c:dLbl>
              <c:idx val="14"/>
              <c:layout>
                <c:manualLayout>
                  <c:x val="5.3028806518710656E-2"/>
                  <c:y val="-1.273790553518761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3F86-4C9B-A3C8-C9520AD23927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'Data &amp; Graphs'!$Q$4:$Q$19</c:f>
              <c:strCache>
                <c:ptCount val="15"/>
                <c:pt idx="0">
                  <c:v>Culturally Relevant Practice</c:v>
                </c:pt>
                <c:pt idx="1">
                  <c:v>Curriculum Development</c:v>
                </c:pt>
                <c:pt idx="2">
                  <c:v>Differentiated Instruction</c:v>
                </c:pt>
                <c:pt idx="3">
                  <c:v>Educational Benefit Review Process</c:v>
                </c:pt>
                <c:pt idx="4">
                  <c:v>Facilitation</c:v>
                </c:pt>
                <c:pt idx="5">
                  <c:v>IEP Development</c:v>
                </c:pt>
                <c:pt idx="6">
                  <c:v>N/A</c:v>
                </c:pt>
                <c:pt idx="7">
                  <c:v>Paraprofessionals</c:v>
                </c:pt>
                <c:pt idx="8">
                  <c:v>Parent Involvement</c:v>
                </c:pt>
                <c:pt idx="9">
                  <c:v>PBIS Implementation</c:v>
                </c:pt>
                <c:pt idx="10">
                  <c:v>Racial Equity</c:v>
                </c:pt>
                <c:pt idx="11">
                  <c:v>Reading</c:v>
                </c:pt>
                <c:pt idx="12">
                  <c:v>School Climate</c:v>
                </c:pt>
                <c:pt idx="13">
                  <c:v>SRBI Implementation</c:v>
                </c:pt>
                <c:pt idx="14">
                  <c:v>Youth Leadership</c:v>
                </c:pt>
              </c:strCache>
            </c:strRef>
          </c:cat>
          <c:val>
            <c:numRef>
              <c:f>'Data &amp; Graphs'!$R$4:$R$19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19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F86-4C9B-A3C8-C9520AD23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CA23-15E4-4477-8514-C98B1C4D0293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45A3C-B73E-498A-8A2B-4BFCC63DD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1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" y="6400801"/>
            <a:ext cx="617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32226" r="6202"/>
          <a:stretch/>
        </p:blipFill>
        <p:spPr>
          <a:xfrm>
            <a:off x="6172201" y="0"/>
            <a:ext cx="694055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5" y="914400"/>
            <a:ext cx="5113020" cy="20993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3663241"/>
            <a:ext cx="13201649" cy="12499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33013" y="3690537"/>
            <a:ext cx="1037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otham Medium" pitchFamily="50" charset="0"/>
                <a:ea typeface="Gotham-Black" charset="0"/>
                <a:cs typeface="Gotham-Black" charset="0"/>
              </a:rPr>
              <a:t>Title of Presentation</a:t>
            </a:r>
            <a:endParaRPr lang="en-US" sz="4000" dirty="0">
              <a:solidFill>
                <a:schemeClr val="bg1"/>
              </a:solidFill>
              <a:latin typeface="Gotham Medium" pitchFamily="50" charset="0"/>
              <a:ea typeface="Gotham-Black" charset="0"/>
              <a:cs typeface="Gotham-Black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3013" y="4287196"/>
            <a:ext cx="10372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Gotham-Book" charset="0"/>
                <a:ea typeface="Gotham-Book" charset="0"/>
                <a:cs typeface="Gotham-Book" charset="0"/>
              </a:rPr>
              <a:t>Sub-Headline if Needed</a:t>
            </a:r>
            <a:endParaRPr lang="en-US" sz="2800" dirty="0">
              <a:solidFill>
                <a:schemeClr val="bg1"/>
              </a:solidFill>
              <a:latin typeface="Gotham-Book" charset="0"/>
              <a:ea typeface="Gotham-Book" charset="0"/>
              <a:cs typeface="Gotham-Boo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9" y="6461260"/>
            <a:ext cx="4203511" cy="16814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865" y="0"/>
            <a:ext cx="6166338" cy="750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FB4290-6522-4139-852E-05BD9E7F0D2E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B955F9-81EA-47C5-8059-9E5C2B437C70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EF607B-A47E-422C-9BEF-122CCDB7C526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A9A7CB-BEE6-4F99-898E-913F06E8E125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6EE300C-6FC5-4FC3-AF1A-075E4F50620D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0D295D-4A77-4DEB-B04C-9F4282A8BC04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2B28685-4D0C-42D5-8013-B5904CD1FCBC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F226C0-9885-4BA9-BBFA-A52CBFEBB775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EE1B38-C5EB-4D66-9137-0AFE9CDEDE8F}" type="datetime1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7B613C-1AD7-49D3-885D-F654C5CDBAA6}" type="datetime1">
              <a:rPr lang="en-US" smtClean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3999" cy="750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5" y="133351"/>
            <a:ext cx="1494795" cy="5177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6400801"/>
            <a:ext cx="9143999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601081"/>
            <a:ext cx="2651347" cy="1060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44532" y="6500219"/>
            <a:ext cx="10372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42C478A-46F4-6D45-994E-69792E1E0CCD}" type="slidenum">
              <a:rPr lang="en-US" sz="14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-BookItalic" charset="0"/>
                <a:ea typeface="Gotham-BookItalic" charset="0"/>
                <a:cs typeface="Gotham-BookItalic" charset="0"/>
              </a:rPr>
              <a:t>‹#›</a:t>
            </a:fld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Gotham-BookItalic" charset="0"/>
              <a:ea typeface="Gotham-BookItalic" charset="0"/>
              <a:cs typeface="Gotham-Book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lsk12.org/wp-content/uploads/2020/03/RemoteBestPractices-TEALSProgram.pdf" TargetMode="External"/><Relationship Id="rId2" Type="http://schemas.openxmlformats.org/officeDocument/2006/relationships/hyperlink" Target="https://teachremotely.harvard.edu/best-practice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1912.serc.co/" TargetMode="External"/><Relationship Id="rId2" Type="http://schemas.openxmlformats.org/officeDocument/2006/relationships/hyperlink" Target="https://portal.ct.gov/SDE/Board/State-Board-of-Education-Meetings/2020-Board-and-Committee-Meeting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594692"/>
              </p:ext>
            </p:extLst>
          </p:nvPr>
        </p:nvGraphicFramePr>
        <p:xfrm>
          <a:off x="323849" y="685800"/>
          <a:ext cx="8496301" cy="6005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8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557" y="-387804"/>
            <a:ext cx="9895114" cy="76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852489"/>
          </a:xfrm>
        </p:spPr>
        <p:txBody>
          <a:bodyPr/>
          <a:lstStyle/>
          <a:p>
            <a:pPr algn="ctr"/>
            <a:r>
              <a:rPr lang="en-US" dirty="0" smtClean="0"/>
              <a:t>“Best Practices” Professional Development Workgroup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650" y="3105835"/>
            <a:ext cx="805815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teachremotely.harvard.edu/best-practices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www.tealsk12.org/wp-content/uploads/2020/03/RemoteBestPractices-TEALSProgram.pdf</a:t>
            </a:r>
            <a:endParaRPr lang="en-US" sz="2400" dirty="0" smtClean="0"/>
          </a:p>
          <a:p>
            <a:pPr algn="ctr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62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38200"/>
            <a:ext cx="7886700" cy="1143000"/>
          </a:xfrm>
        </p:spPr>
        <p:txBody>
          <a:bodyPr/>
          <a:lstStyle/>
          <a:p>
            <a:pPr algn="ctr"/>
            <a:r>
              <a:rPr lang="en-US" sz="3200" dirty="0"/>
              <a:t>Update </a:t>
            </a:r>
            <a:r>
              <a:rPr lang="en-US" sz="3200" dirty="0" smtClean="0"/>
              <a:t>on African </a:t>
            </a:r>
            <a:r>
              <a:rPr lang="en-US" sz="3200" dirty="0"/>
              <a:t>American, Black, Latino, and </a:t>
            </a:r>
            <a:r>
              <a:rPr lang="en-US" sz="3200" dirty="0" smtClean="0"/>
              <a:t>Puerto </a:t>
            </a:r>
            <a:r>
              <a:rPr lang="en-US" sz="3200" dirty="0"/>
              <a:t>Rican Course of </a:t>
            </a:r>
            <a:r>
              <a:rPr lang="en-US" sz="3200" dirty="0" smtClean="0"/>
              <a:t>Studies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>
                <a:hlinkClick r:id="rId2"/>
              </a:rPr>
              <a:t>https</a:t>
            </a:r>
            <a:r>
              <a:rPr lang="en-US" sz="2800" u="sng" dirty="0">
                <a:hlinkClick r:id="rId2"/>
              </a:rPr>
              <a:t>://</a:t>
            </a:r>
            <a:r>
              <a:rPr lang="en-US" sz="2800" u="sng" dirty="0" smtClean="0">
                <a:hlinkClick r:id="rId2"/>
              </a:rPr>
              <a:t>portal.ct.gov/SDE/Board/State-Board-of-Education-Meetings/2020-Board-and-Committee-Meetings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u="sng" dirty="0">
                <a:hlinkClick r:id="rId3"/>
              </a:rPr>
              <a:t>https://pa1912.serc.co/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24292"/>
      </p:ext>
    </p:extLst>
  </p:cSld>
  <p:clrMapOvr>
    <a:masterClrMapping/>
  </p:clrMapOvr>
</p:sld>
</file>

<file path=ppt/theme/theme1.xml><?xml version="1.0" encoding="utf-8"?>
<a:theme xmlns:a="http://schemas.openxmlformats.org/drawingml/2006/main" name="SERC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SERC theme</Template>
  <TotalTime>944</TotalTime>
  <Words>100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Gotham Medium</vt:lpstr>
      <vt:lpstr>Gotham-Black</vt:lpstr>
      <vt:lpstr>Gotham-Book</vt:lpstr>
      <vt:lpstr>Gotham-BookItalic</vt:lpstr>
      <vt:lpstr>SERC theme</vt:lpstr>
      <vt:lpstr>PowerPoint Presentation</vt:lpstr>
      <vt:lpstr>PowerPoint Presentation</vt:lpstr>
      <vt:lpstr>“Best Practices” Professional Development Workgroup</vt:lpstr>
      <vt:lpstr>Update on African American, Black, Latino, and Puerto Rican Course of Studies   https://portal.ct.gov/SDE/Board/State-Board-of-Education-Meetings/2020-Board-and-Committee-Meetings   https://pa1912.serc.co/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McKnight, Eben</dc:creator>
  <cp:lastModifiedBy>LeBrun, Jen</cp:lastModifiedBy>
  <cp:revision>77</cp:revision>
  <dcterms:created xsi:type="dcterms:W3CDTF">2017-01-10T21:22:05Z</dcterms:created>
  <dcterms:modified xsi:type="dcterms:W3CDTF">2020-12-11T20:06:26Z</dcterms:modified>
</cp:coreProperties>
</file>