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99" r:id="rId3"/>
    <p:sldId id="295" r:id="rId4"/>
    <p:sldId id="296" r:id="rId5"/>
    <p:sldId id="300" r:id="rId6"/>
    <p:sldId id="298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745" autoAdjust="0"/>
  </p:normalViewPr>
  <p:slideViewPr>
    <p:cSldViewPr>
      <p:cViewPr>
        <p:scale>
          <a:sx n="101" d="100"/>
          <a:sy n="101" d="100"/>
        </p:scale>
        <p:origin x="-1080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2012-2013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Sheet1!$D$4:$F$4</c:f>
              <c:strCache>
                <c:ptCount val="3"/>
                <c:pt idx="0">
                  <c:v>School</c:v>
                </c:pt>
                <c:pt idx="1">
                  <c:v>Bus</c:v>
                </c:pt>
                <c:pt idx="2">
                  <c:v>Classroom</c:v>
                </c:pt>
              </c:strCache>
            </c:strRef>
          </c:cat>
          <c:val>
            <c:numRef>
              <c:f>Sheet1!$D$5:$F$5</c:f>
              <c:numCache>
                <c:formatCode>General</c:formatCode>
                <c:ptCount val="3"/>
                <c:pt idx="0">
                  <c:v>344</c:v>
                </c:pt>
                <c:pt idx="1">
                  <c:v>44</c:v>
                </c:pt>
                <c:pt idx="2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85824"/>
        <c:axId val="28687360"/>
      </c:barChart>
      <c:catAx>
        <c:axId val="286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87360"/>
        <c:crosses val="autoZero"/>
        <c:auto val="1"/>
        <c:lblAlgn val="ctr"/>
        <c:lblOffset val="100"/>
        <c:noMultiLvlLbl val="0"/>
      </c:catAx>
      <c:valAx>
        <c:axId val="2868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Referrals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8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Impact of PBIS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2012-2013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Sheet1!$D$4:$F$4</c:f>
              <c:strCache>
                <c:ptCount val="3"/>
                <c:pt idx="0">
                  <c:v>School</c:v>
                </c:pt>
                <c:pt idx="1">
                  <c:v>Bus</c:v>
                </c:pt>
                <c:pt idx="2">
                  <c:v>Classroom</c:v>
                </c:pt>
              </c:strCache>
            </c:strRef>
          </c:cat>
          <c:val>
            <c:numRef>
              <c:f>Sheet1!$D$5:$F$5</c:f>
              <c:numCache>
                <c:formatCode>General</c:formatCode>
                <c:ptCount val="3"/>
                <c:pt idx="0">
                  <c:v>344</c:v>
                </c:pt>
                <c:pt idx="1">
                  <c:v>44</c:v>
                </c:pt>
                <c:pt idx="2">
                  <c:v>129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Sheet1!$D$4:$F$4</c:f>
              <c:strCache>
                <c:ptCount val="3"/>
                <c:pt idx="0">
                  <c:v>School</c:v>
                </c:pt>
                <c:pt idx="1">
                  <c:v>Bus</c:v>
                </c:pt>
                <c:pt idx="2">
                  <c:v>Classroom</c:v>
                </c:pt>
              </c:strCache>
            </c:strRef>
          </c:cat>
          <c:val>
            <c:numRef>
              <c:f>Sheet1!$D$6:$F$6</c:f>
              <c:numCache>
                <c:formatCode>General</c:formatCode>
                <c:ptCount val="3"/>
                <c:pt idx="0">
                  <c:v>145</c:v>
                </c:pt>
                <c:pt idx="1">
                  <c:v>14</c:v>
                </c:pt>
                <c:pt idx="2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99104"/>
        <c:axId val="30000640"/>
      </c:barChart>
      <c:catAx>
        <c:axId val="2999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00640"/>
        <c:crosses val="autoZero"/>
        <c:auto val="1"/>
        <c:lblAlgn val="ctr"/>
        <c:lblOffset val="100"/>
        <c:noMultiLvlLbl val="0"/>
      </c:catAx>
      <c:valAx>
        <c:axId val="3000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Referals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9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5A2EB-6E27-41C1-818C-4D5E8BF98C8B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7F845-9689-409E-8F7A-B8F0C644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7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489AF-207E-433F-B962-B8C4B2E15903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5E285A-941F-436E-BDA2-EE5B4283D0E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Laurel Ledge School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3600" b="1" dirty="0" smtClean="0"/>
              <a:t>P.B.I.S</a:t>
            </a:r>
          </a:p>
          <a:p>
            <a:pPr algn="ctr"/>
            <a:r>
              <a:rPr lang="en-US" sz="2400" b="1" dirty="0" smtClean="0"/>
              <a:t>Positive Behavioral Interventions and Supports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8630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of Concern/Area of Need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69589"/>
              </p:ext>
            </p:extLst>
          </p:nvPr>
        </p:nvGraphicFramePr>
        <p:xfrm>
          <a:off x="1219200" y="2170664"/>
          <a:ext cx="6271710" cy="384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68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en-US" dirty="0" smtClean="0"/>
              <a:t>Strategies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b="1" dirty="0"/>
              <a:t>Full implementation </a:t>
            </a:r>
            <a:r>
              <a:rPr lang="en-US" sz="1800" b="1" dirty="0" smtClean="0"/>
              <a:t>of P.B.I.S. began </a:t>
            </a:r>
            <a:r>
              <a:rPr lang="en-US" sz="1800" b="1" dirty="0"/>
              <a:t>in </a:t>
            </a:r>
            <a:r>
              <a:rPr lang="en-US" sz="1800" b="1" dirty="0" smtClean="0"/>
              <a:t>August </a:t>
            </a:r>
            <a:r>
              <a:rPr lang="en-US" sz="1800" b="1" dirty="0"/>
              <a:t>2012</a:t>
            </a:r>
            <a:r>
              <a:rPr lang="en-US" sz="1800" b="1" dirty="0" smtClean="0"/>
              <a:t>.</a:t>
            </a:r>
          </a:p>
          <a:p>
            <a:pPr lvl="0"/>
            <a:r>
              <a:rPr lang="en-US" sz="1800" b="1" dirty="0" smtClean="0"/>
              <a:t>In order to prepare for full implementation of P.B.I.S.</a:t>
            </a:r>
          </a:p>
          <a:p>
            <a:pPr lvl="3"/>
            <a:r>
              <a:rPr lang="en-US" sz="1400" dirty="0" smtClean="0"/>
              <a:t>We determined our three school-wide expectations (Be Respectful, Be Responsible, Be Safe).</a:t>
            </a:r>
          </a:p>
          <a:p>
            <a:pPr lvl="3"/>
            <a:r>
              <a:rPr lang="en-US" sz="1400" dirty="0" smtClean="0"/>
              <a:t>A behavior purpose statement was developed-At Laurel Ledge School, we treat each other with respect, take responsibility for our learning, and strive for a safe and positive school for all.</a:t>
            </a:r>
          </a:p>
          <a:p>
            <a:pPr lvl="3"/>
            <a:r>
              <a:rPr lang="en-US" sz="1400" dirty="0" smtClean="0"/>
              <a:t>A school-wide matrix which outlines our three school-wide expectations, and details how these three expectations should be followed across all environments in the school</a:t>
            </a:r>
            <a:r>
              <a:rPr lang="en-US" sz="1400" dirty="0"/>
              <a:t> </a:t>
            </a:r>
            <a:r>
              <a:rPr lang="en-US" sz="1400" dirty="0" smtClean="0"/>
              <a:t>was created.</a:t>
            </a:r>
          </a:p>
          <a:p>
            <a:pPr lvl="3"/>
            <a:r>
              <a:rPr lang="en-US" sz="1400" dirty="0" smtClean="0"/>
              <a:t> Lesson plans were created to help support our staff in explicitly teaching these expectations to our students.</a:t>
            </a:r>
          </a:p>
          <a:p>
            <a:pPr lvl="3"/>
            <a:r>
              <a:rPr lang="en-US" sz="1400" dirty="0" smtClean="0"/>
              <a:t>We developed ways  to reinforce students following the three school-wide expectations. (green tickets/reward menus)</a:t>
            </a:r>
          </a:p>
          <a:p>
            <a:pPr marL="896112" lvl="3" indent="0">
              <a:buNone/>
            </a:pPr>
            <a:endParaRPr lang="en-US" sz="1200" b="1" dirty="0" smtClean="0"/>
          </a:p>
          <a:p>
            <a:pPr lvl="3"/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Implemented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also developed a way to acknowledge staff members (morale boosters/”Caught Being Good” bulletin board.</a:t>
            </a:r>
          </a:p>
          <a:p>
            <a:r>
              <a:rPr lang="en-US" dirty="0" smtClean="0"/>
              <a:t>Reflection forms were created in order to help students reflect on the choice they made.</a:t>
            </a:r>
          </a:p>
          <a:p>
            <a:r>
              <a:rPr lang="en-US" dirty="0" smtClean="0"/>
              <a:t>Office referral forms were developed to track minor/major behaviors in SWIS.</a:t>
            </a:r>
          </a:p>
          <a:p>
            <a:r>
              <a:rPr lang="en-US" dirty="0" smtClean="0"/>
              <a:t>A flow chart was created to assist staff in following the proper protocol when working with students exhibiting  minor/major behaviors.  </a:t>
            </a:r>
          </a:p>
          <a:p>
            <a:r>
              <a:rPr lang="en-US" dirty="0" smtClean="0"/>
              <a:t>A “Defining Behaviors” form was made in order to help staff determine how behaviors should be categorized-warning/re-teach/minor/major.</a:t>
            </a:r>
          </a:p>
          <a:p>
            <a:r>
              <a:rPr lang="en-US" dirty="0" smtClean="0"/>
              <a:t>Once we had full implementation of all our Tier 1 strategies/supports, we began strengthening our Tier 2 supports and services by developing a Tier 2 manual, as well as check-in/check-out for students who required further intervention.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Results/Improved Data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233130"/>
              </p:ext>
            </p:extLst>
          </p:nvPr>
        </p:nvGraphicFramePr>
        <p:xfrm>
          <a:off x="914400" y="2286000"/>
          <a:ext cx="6705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64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Learned/Next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en-US" b="1" dirty="0" smtClean="0"/>
              <a:t>A preventative, positive approach to discipline works!  The data speaks for itself!</a:t>
            </a:r>
            <a:endParaRPr lang="en-US" b="1" dirty="0"/>
          </a:p>
          <a:p>
            <a:r>
              <a:rPr lang="en-US" dirty="0" smtClean="0"/>
              <a:t>Our next steps include:</a:t>
            </a:r>
          </a:p>
          <a:p>
            <a:pPr lvl="2"/>
            <a:r>
              <a:rPr lang="en-US" sz="1800" dirty="0" smtClean="0"/>
              <a:t>Continue to analyze SWIS data in order to determine the needs of our students.  </a:t>
            </a:r>
          </a:p>
          <a:p>
            <a:pPr lvl="2"/>
            <a:r>
              <a:rPr lang="en-US" sz="1800" dirty="0" smtClean="0"/>
              <a:t>Continue training staff (including new staff/cafeteria aides, etc.) in order to maintain P.B.I.S. throughout our school.  </a:t>
            </a:r>
          </a:p>
          <a:p>
            <a:pPr lvl="2"/>
            <a:r>
              <a:rPr lang="en-US" sz="1800" dirty="0" smtClean="0"/>
              <a:t>Continue focused training for cafeteria aides in order to lessen the number of referrals made during recess/lunch.</a:t>
            </a:r>
          </a:p>
          <a:p>
            <a:pPr lvl="2"/>
            <a:r>
              <a:rPr lang="en-US" sz="1800" dirty="0" smtClean="0"/>
              <a:t>Continue to strengthen Tiered supports at all three Tiers. 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53834" cy="1637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6777317" cy="3508977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3600" dirty="0"/>
              <a:t>Regina </a:t>
            </a:r>
            <a:r>
              <a:rPr lang="en-US" sz="3600" dirty="0" err="1"/>
              <a:t>Murzak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Laurel Ledge School</a:t>
            </a:r>
            <a:br>
              <a:rPr lang="en-US" sz="3600" dirty="0"/>
            </a:br>
            <a:r>
              <a:rPr lang="en-US" sz="3600" dirty="0"/>
              <a:t>30 </a:t>
            </a:r>
            <a:r>
              <a:rPr lang="en-US" sz="3600" dirty="0" smtClean="0"/>
              <a:t>Highland Ave.</a:t>
            </a:r>
          </a:p>
          <a:p>
            <a:pPr marL="68580" indent="0" algn="ctr">
              <a:buNone/>
            </a:pPr>
            <a:r>
              <a:rPr lang="en-US" sz="3600" dirty="0" smtClean="0"/>
              <a:t>Beacon Falls, Ct. 06403</a:t>
            </a:r>
          </a:p>
          <a:p>
            <a:pPr marL="68580" indent="0" algn="ctr">
              <a:buNone/>
            </a:pPr>
            <a:r>
              <a:rPr lang="en-US" sz="3600" dirty="0" smtClean="0"/>
              <a:t>203-729-5355 Ex: 203</a:t>
            </a:r>
          </a:p>
          <a:p>
            <a:pPr marL="68580" indent="0" algn="ctr">
              <a:buNone/>
            </a:pPr>
            <a:r>
              <a:rPr lang="en-US" sz="3600" dirty="0" smtClean="0"/>
              <a:t>rmurzak@region16ct.org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3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668</TotalTime>
  <Words>377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Laurel Ledge School</vt:lpstr>
      <vt:lpstr>Data of Concern/Area of Need</vt:lpstr>
      <vt:lpstr>Strategies Implemented</vt:lpstr>
      <vt:lpstr>Strategies Implemented</vt:lpstr>
      <vt:lpstr>Results/Improved Data</vt:lpstr>
      <vt:lpstr>Lesson Learned/Next Steps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Laurel Ledge School</dc:title>
  <dc:creator>Kellie A Farr</dc:creator>
  <cp:lastModifiedBy>W2K</cp:lastModifiedBy>
  <cp:revision>71</cp:revision>
  <dcterms:created xsi:type="dcterms:W3CDTF">2013-01-27T01:51:06Z</dcterms:created>
  <dcterms:modified xsi:type="dcterms:W3CDTF">2014-09-02T13:17:11Z</dcterms:modified>
</cp:coreProperties>
</file>