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8" r:id="rId2"/>
    <p:sldId id="268" r:id="rId3"/>
    <p:sldId id="269" r:id="rId4"/>
    <p:sldId id="271" r:id="rId5"/>
    <p:sldId id="277" r:id="rId6"/>
    <p:sldId id="280" r:id="rId7"/>
    <p:sldId id="294" r:id="rId8"/>
    <p:sldId id="282" r:id="rId9"/>
    <p:sldId id="296" r:id="rId10"/>
    <p:sldId id="284" r:id="rId11"/>
    <p:sldId id="286" r:id="rId12"/>
    <p:sldId id="288" r:id="rId13"/>
    <p:sldId id="290" r:id="rId14"/>
    <p:sldId id="292" r:id="rId15"/>
    <p:sldId id="300" r:id="rId16"/>
    <p:sldId id="301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31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938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35A71-1697-492F-B925-85277B8C38B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989DE-26A1-4D6A-8734-F1DD5F046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A63B8-3E3B-4DF1-A92D-C918C1A9779C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6AED0-53A6-4109-9F11-CC5D186F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4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6AED0-53A6-4109-9F11-CC5D186FD8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4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6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0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4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4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2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4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5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3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0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8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E293-1922-4679-B972-D138FA13F42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5253E-0B1D-444F-8769-6565D71D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7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moriarty@ct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20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State Performance Plan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Annual Performance Report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SPP/APR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199"/>
            <a:ext cx="6400800" cy="1818237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State Systemic Improvement Plan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SSIP / Indicator 17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30" name="Picture 6" descr="C:\Users\MoriartyJam\AppData\Local\Microsoft\Windows\Temporary Internet Files\Content.IE5\7PF0111H\MP90042259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45395"/>
            <a:ext cx="2286000" cy="152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oriartyJam\AppData\Local\Microsoft\Windows\Temporary Internet Files\Content.IE5\U14MX47C\MP90040889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47145"/>
            <a:ext cx="1371600" cy="206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oriartyJam\AppData\Local\Microsoft\Windows\Temporary Internet Files\Content.IE5\LKBZ0E4N\MP90039940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2659"/>
            <a:ext cx="2022995" cy="202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1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State-Identified Measurable Result(s) for Children with Disabilities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3124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tique Olive" pitchFamily="34" charset="0"/>
              </a:rPr>
              <a:t>-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State-identified result must be aligned to an   SPP/APR indicator</a:t>
            </a:r>
          </a:p>
          <a:p>
            <a:pPr marL="379476" indent="-342900" algn="l">
              <a:buFontTx/>
              <a:buChar char="-"/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- Child-level outcome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04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762000"/>
            <a:ext cx="7772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Selection of Coherent Improvement Strategies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2819400"/>
            <a:ext cx="7772400" cy="2971800"/>
          </a:xfrm>
        </p:spPr>
        <p:txBody>
          <a:bodyPr>
            <a:normAutofit/>
          </a:bodyPr>
          <a:lstStyle/>
          <a:p>
            <a:pPr marL="379476" indent="-342900" algn="l">
              <a:buFontTx/>
              <a:buChar char="-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How were the improvement strategies selected?</a:t>
            </a:r>
          </a:p>
          <a:p>
            <a:pPr marL="379476" indent="-342900" algn="l">
              <a:buFontTx/>
              <a:buChar char="-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Strategies needed to improve infrastructure;</a:t>
            </a:r>
          </a:p>
          <a:p>
            <a:pPr marL="379476" indent="-342900" algn="l">
              <a:buFontTx/>
              <a:buChar char="-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Strategies to address root causes for low performance      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78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Theory of Action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2514600"/>
            <a:ext cx="7772400" cy="2971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Graphic illustration that shows the rationale of how implementing the coherent set of improvement strategies selected will increase the State’s capacity to lead meaningful change and achieve improvement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395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676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Phase II     Plan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4267200"/>
          </a:xfrm>
        </p:spPr>
        <p:txBody>
          <a:bodyPr>
            <a:normAutofit fontScale="25000" lnSpcReduction="20000"/>
          </a:bodyPr>
          <a:lstStyle/>
          <a:p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1200" dirty="0" smtClean="0">
                <a:solidFill>
                  <a:schemeClr val="tx2">
                    <a:lumMod val="50000"/>
                  </a:schemeClr>
                </a:solidFill>
              </a:rPr>
              <a:t>Submission date: February 2016</a:t>
            </a:r>
          </a:p>
          <a:p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51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51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1200" dirty="0" smtClean="0">
                <a:solidFill>
                  <a:schemeClr val="tx2">
                    <a:lumMod val="50000"/>
                  </a:schemeClr>
                </a:solidFill>
              </a:rPr>
              <a:t>Infrastructure Development</a:t>
            </a:r>
          </a:p>
          <a:p>
            <a:endParaRPr lang="en-US" sz="11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1200" dirty="0" smtClean="0">
                <a:solidFill>
                  <a:schemeClr val="tx2">
                    <a:lumMod val="50000"/>
                  </a:schemeClr>
                </a:solidFill>
              </a:rPr>
              <a:t>Support for LEA Implementation</a:t>
            </a:r>
          </a:p>
          <a:p>
            <a:r>
              <a:rPr lang="en-US" sz="11200" dirty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sz="11200" dirty="0" smtClean="0">
                <a:solidFill>
                  <a:schemeClr val="tx2">
                    <a:lumMod val="50000"/>
                  </a:schemeClr>
                </a:solidFill>
              </a:rPr>
              <a:t>f Evidence-based Practices</a:t>
            </a:r>
          </a:p>
          <a:p>
            <a:endParaRPr lang="en-US" sz="11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1200" dirty="0" smtClean="0">
                <a:solidFill>
                  <a:schemeClr val="tx2">
                    <a:lumMod val="50000"/>
                  </a:schemeClr>
                </a:solidFill>
              </a:rPr>
              <a:t>Evaluation</a:t>
            </a:r>
          </a:p>
          <a:p>
            <a:endParaRPr lang="en-US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9600" dirty="0"/>
              <a:t> </a:t>
            </a:r>
            <a:endParaRPr lang="en-US" sz="9600" dirty="0" smtClean="0"/>
          </a:p>
          <a:p>
            <a:r>
              <a:rPr lang="en-US" sz="9600" dirty="0"/>
              <a:t> </a:t>
            </a:r>
            <a:endParaRPr lang="en-US" sz="9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505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Phase III</a:t>
            </a:r>
            <a:b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Implementation and Evaluation</a:t>
            </a:r>
            <a:b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7772400" cy="914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Submission date: February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2017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68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SDE Participants: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Jim Moriarty, Mike Tavernier, Jay Brown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Bureau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of Special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Education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Diane Murphy, Stephanie O’Day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Bureau of Data Collection, Research &amp; Evaluation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Iris White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Turnaround Office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Joe Amenta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Academic Office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06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External Stakeholders: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705600" cy="4876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Kathie Gabrielson,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Ansonia   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Carl Gross,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Region 1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Trish Lustila,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Woodstock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    Aimee Martin,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Granby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Shelly Matfess,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Manchester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    Pauline Smith,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Trumbull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Vanessa Taragowski,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ACES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    Kathy Vallone,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Waterford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Lisa Wheeler,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Norwich Free Academy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   Ruth Levy, 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Supt. Region 4</a:t>
            </a: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Cathy Forker, SERC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Nancy Prescott, 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CT Parent Advocacy Center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Christine Murphy &amp; Michelle Bidwell,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State Advisory Council on Special Education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Colin Milne, 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Office of Protection and Advocacy for Persons with Disabilities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Kim Greene,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African Caribbean American Parents of Children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3170956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90600"/>
            <a:ext cx="1545861" cy="197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19400" y="3352800"/>
            <a:ext cx="28345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Jim Moriarty</a:t>
            </a: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Education Consultant</a:t>
            </a: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Bureau of Special Education</a:t>
            </a: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james.moriarty@ct.gov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860-713-6946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2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u="sng" dirty="0" smtClean="0"/>
              <a:t>Monitoring Priority #1:  FAPE in the LRE</a:t>
            </a:r>
            <a:endParaRPr lang="en-US" sz="29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entury Gothic" pitchFamily="34" charset="0"/>
              <a:buNone/>
            </a:pPr>
            <a:endParaRPr lang="en-US" u="sng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tx2"/>
                </a:solidFill>
                <a:hlinkClick r:id="rId2" action="ppaction://hlinksldjump"/>
              </a:rPr>
              <a:t>Indicator 1</a:t>
            </a:r>
            <a:r>
              <a:rPr lang="en-US" sz="2800" dirty="0" smtClean="0"/>
              <a:t>:  Graduation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tx2"/>
                </a:solidFill>
                <a:hlinkClick r:id="rId2" action="ppaction://hlinksldjump"/>
              </a:rPr>
              <a:t>Indicator 2</a:t>
            </a:r>
            <a:r>
              <a:rPr lang="en-US" sz="2800" dirty="0" smtClean="0"/>
              <a:t>:  Dropout	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tx2"/>
                </a:solidFill>
                <a:hlinkClick r:id="" action="ppaction://noaction"/>
              </a:rPr>
              <a:t>Indicator 3</a:t>
            </a:r>
            <a:r>
              <a:rPr lang="en-US" sz="2800" dirty="0" smtClean="0"/>
              <a:t>:  Participation and Performance on 			    Statewide Assessments	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tx2"/>
                </a:solidFill>
                <a:hlinkClick r:id="" action="ppaction://noaction"/>
              </a:rPr>
              <a:t>Indicator 4</a:t>
            </a:r>
            <a:r>
              <a:rPr lang="en-US" sz="2800" dirty="0" smtClean="0"/>
              <a:t>: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Suspension and Expulsion (B)</a:t>
            </a:r>
            <a:r>
              <a:rPr lang="en-US" sz="2800" dirty="0" smtClean="0"/>
              <a:t>	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" action="ppaction://noaction"/>
              </a:rPr>
              <a:t>Indicator 5</a:t>
            </a:r>
            <a:r>
              <a:rPr lang="en-US" sz="2800" dirty="0" smtClean="0"/>
              <a:t>:  Regular Class Placement (LRE)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" action="ppaction://noaction"/>
              </a:rPr>
              <a:t>Indicator 6</a:t>
            </a:r>
            <a:r>
              <a:rPr lang="en-US" sz="2800" dirty="0" smtClean="0"/>
              <a:t>:  Preschool Settings (LRE)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" action="ppaction://noaction"/>
              </a:rPr>
              <a:t>Indicator 7</a:t>
            </a:r>
            <a:r>
              <a:rPr lang="en-US" sz="2800" dirty="0" smtClean="0"/>
              <a:t>:  Preschool Outcomes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" action="ppaction://noaction"/>
              </a:rPr>
              <a:t>Indicator 8</a:t>
            </a:r>
            <a:r>
              <a:rPr lang="en-US" sz="2800" dirty="0" smtClean="0"/>
              <a:t>:  Parent Involvement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659C8-1D9B-425B-8687-09D43E680E5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7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u="sng" smtClean="0"/>
              <a:t>Monitoring Priority #2: Disproportionality</a:t>
            </a:r>
            <a:endParaRPr lang="en-US" sz="290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hlinkClick r:id="" action="ppaction://noaction"/>
              </a:rPr>
              <a:t>Indicator 9</a:t>
            </a:r>
            <a:r>
              <a:rPr lang="en-US" sz="2800" dirty="0" smtClean="0"/>
              <a:t>: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Disproportionate Representation in  Special Education and Related Services due to inappropriate identification </a:t>
            </a:r>
            <a:r>
              <a:rPr lang="en-US" sz="2800" dirty="0" smtClean="0"/>
              <a:t>					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hlinkClick r:id="" action="ppaction://noaction"/>
              </a:rPr>
              <a:t>Indicator 10</a:t>
            </a:r>
            <a:r>
              <a:rPr lang="en-US" sz="2800" dirty="0" smtClean="0"/>
              <a:t>: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Disproportionate Representation in  Specific Disability Categories due to inappropriate identification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FA5E4-8FAD-41DD-A1A2-A215E1F8DA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u="sng" dirty="0" smtClean="0"/>
              <a:t>Monitoring Priority #3:  Effective General Supervision</a:t>
            </a:r>
            <a:endParaRPr lang="en-US" sz="29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04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hlinkClick r:id="" action="ppaction://noaction"/>
              </a:rPr>
              <a:t>Indicator 11</a:t>
            </a:r>
            <a:r>
              <a:rPr lang="en-US" sz="2800" dirty="0" smtClean="0"/>
              <a:t>: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Evaluation Timelines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hlinkClick r:id="" action="ppaction://noaction"/>
              </a:rPr>
              <a:t>Indicator 12</a:t>
            </a:r>
            <a:r>
              <a:rPr lang="en-US" sz="2800" dirty="0" smtClean="0"/>
              <a:t>: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IEPs Implemented at age 3</a:t>
            </a:r>
            <a:r>
              <a:rPr lang="en-US" sz="2800" dirty="0" smtClean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hlinkClick r:id="" action="ppaction://noaction"/>
              </a:rPr>
              <a:t>Indicato</a:t>
            </a:r>
            <a:r>
              <a:rPr lang="en-US" sz="2800" dirty="0" smtClean="0">
                <a:solidFill>
                  <a:srgbClr val="00B0F0"/>
                </a:solidFill>
                <a:hlinkClick r:id="" action="ppaction://noaction"/>
              </a:rPr>
              <a:t>r</a:t>
            </a:r>
            <a:r>
              <a:rPr lang="en-US" sz="2800" dirty="0" smtClean="0">
                <a:hlinkClick r:id="" action="ppaction://noaction"/>
              </a:rPr>
              <a:t> 13</a:t>
            </a:r>
            <a:r>
              <a:rPr lang="en-US" sz="2800" dirty="0" smtClean="0"/>
              <a:t>: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Secondary Transition with IEP Goals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hlinkClick r:id="" action="ppaction://noaction"/>
              </a:rPr>
              <a:t>Indicator 14</a:t>
            </a:r>
            <a:r>
              <a:rPr lang="en-US" sz="2800" dirty="0" smtClean="0"/>
              <a:t>:  Postsecondary Outcomes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>
                <a:hlinkClick r:id="" action="ppaction://noaction"/>
              </a:rPr>
              <a:t>Indicator 1</a:t>
            </a:r>
            <a:r>
              <a:rPr lang="en-US" sz="2800" u="sng" dirty="0" smtClean="0">
                <a:solidFill>
                  <a:srgbClr val="0000FF"/>
                </a:solidFill>
              </a:rPr>
              <a:t>5</a:t>
            </a:r>
            <a:r>
              <a:rPr lang="en-US" sz="2800" dirty="0" smtClean="0"/>
              <a:t>:  Resolution Session Agreements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u="sng" dirty="0" smtClean="0">
                <a:solidFill>
                  <a:srgbClr val="0000FF"/>
                </a:solidFill>
              </a:rPr>
              <a:t>Indicator 16</a:t>
            </a:r>
            <a:r>
              <a:rPr lang="en-US" sz="2800" dirty="0" smtClean="0"/>
              <a:t>:  Mediation Agreements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3D9E5-397A-4313-8BA5-2394F291C6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8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228600"/>
            <a:ext cx="7772400" cy="2819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State Systemic Improvement Plan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600200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Arial Black" pitchFamily="34" charset="0"/>
              </a:rPr>
              <a:t>“Indicator 17”</a:t>
            </a:r>
            <a:endParaRPr lang="en-US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77999"/>
            <a:ext cx="2747904" cy="306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0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762000"/>
            <a:ext cx="7772400" cy="1066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Overview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772400" cy="3352800"/>
          </a:xfrm>
        </p:spPr>
        <p:txBody>
          <a:bodyPr>
            <a:normAutofit fontScale="92500" lnSpcReduction="20000"/>
          </a:bodyPr>
          <a:lstStyle/>
          <a:p>
            <a:pPr marL="379476" indent="-342900" algn="l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  <a:latin typeface="+mj-lt"/>
              </a:rPr>
              <a:t>Alignment with </a:t>
            </a:r>
            <a:r>
              <a:rPr lang="en-US" sz="3000" i="1" dirty="0" smtClean="0">
                <a:solidFill>
                  <a:srgbClr val="002060"/>
                </a:solidFill>
                <a:latin typeface="+mj-lt"/>
              </a:rPr>
              <a:t>Results Driven Accountability</a:t>
            </a:r>
          </a:p>
          <a:p>
            <a:pPr marL="36576" algn="l"/>
            <a:endParaRPr lang="en-US" sz="3000" dirty="0" smtClean="0">
              <a:solidFill>
                <a:srgbClr val="002060"/>
              </a:solidFill>
              <a:latin typeface="+mj-lt"/>
            </a:endParaRPr>
          </a:p>
          <a:p>
            <a:pPr marL="379476" indent="-342900" algn="l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  <a:latin typeface="+mj-lt"/>
              </a:rPr>
              <a:t>To improve results for children with disabilities by improving educational services, including special education and related services</a:t>
            </a:r>
          </a:p>
          <a:p>
            <a:pPr marL="379476" indent="-342900" algn="l">
              <a:buFontTx/>
              <a:buChar char="-"/>
            </a:pPr>
            <a:endParaRPr lang="en-US" sz="3000" dirty="0" smtClean="0">
              <a:solidFill>
                <a:srgbClr val="002060"/>
              </a:solidFill>
              <a:latin typeface="+mj-lt"/>
            </a:endParaRPr>
          </a:p>
          <a:p>
            <a:pPr marL="379476" indent="-342900" algn="l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  <a:latin typeface="+mj-lt"/>
              </a:rPr>
              <a:t>Stakeholder input: parents, local educational agencies, State Advisory Panel</a:t>
            </a:r>
          </a:p>
          <a:p>
            <a:pPr marL="379476" indent="-342900" algn="l">
              <a:buFontTx/>
              <a:buChar char="-"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marL="379476" indent="-342900" algn="l">
              <a:buFontTx/>
              <a:buChar char="-"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29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2751794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Phase I</a:t>
            </a:r>
            <a:b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ANALYSIS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772400" cy="99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ntique Olive" pitchFamily="34" charset="0"/>
              </a:rPr>
              <a:t>Submission date:  April 1, 2015 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762000"/>
            <a:ext cx="7772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Data Analysis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772400" cy="3733800"/>
          </a:xfrm>
        </p:spPr>
        <p:txBody>
          <a:bodyPr>
            <a:noAutofit/>
          </a:bodyPr>
          <a:lstStyle/>
          <a:p>
            <a:pPr marL="379476" indent="-342900" algn="l">
              <a:buFontTx/>
              <a:buChar char="-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How the state identified/analyzed key data;</a:t>
            </a:r>
          </a:p>
          <a:p>
            <a:pPr marL="379476" indent="-342900" algn="l">
              <a:buFontTx/>
              <a:buChar char="-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Description of disaggregation (LEA, region, race/ethnicity, gender, disability category);</a:t>
            </a:r>
          </a:p>
          <a:p>
            <a:pPr marL="379476" indent="-342900" algn="l">
              <a:buFontTx/>
              <a:buChar char="-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Consideration of compliance data as potential barriers to improvement;</a:t>
            </a:r>
          </a:p>
          <a:p>
            <a:pPr marL="379476" indent="-342900" algn="l">
              <a:buFontTx/>
              <a:buChar char="-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Is additional data needed?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24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685800"/>
            <a:ext cx="7772400" cy="1524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Analysis of Infrastructure to Support Improvement and Build Capacity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2438400"/>
            <a:ext cx="7772400" cy="3200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dirty="0">
                <a:solidFill>
                  <a:schemeClr val="tx2">
                    <a:lumMod val="50000"/>
                  </a:schemeClr>
                </a:solidFill>
                <a:latin typeface="Antique Olive" pitchFamily="34" charset="0"/>
              </a:rPr>
              <a:t>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Governance, Fiscal, Quality Standards, Professional Development, Data, Technical Assistance, Accountability/Monitoring;</a:t>
            </a:r>
          </a:p>
          <a:p>
            <a:pPr algn="l"/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- Alignment with current state-level improvement plans and initiatives (in both regular and special education);</a:t>
            </a:r>
          </a:p>
          <a:p>
            <a:pPr algn="l"/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- Identification of offices, agencies, positions, individuals involved in SSIP development</a:t>
            </a:r>
            <a:endParaRPr lang="en-US" sz="3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87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470</Words>
  <Application>Microsoft Office PowerPoint</Application>
  <PresentationFormat>On-screen Show (4:3)</PresentationFormat>
  <Paragraphs>106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State Performance Plan Annual Performance Report SPP/APR</vt:lpstr>
      <vt:lpstr>Monitoring Priority #1:  FAPE in the LRE</vt:lpstr>
      <vt:lpstr>Monitoring Priority #2: Disproportionality</vt:lpstr>
      <vt:lpstr>Monitoring Priority #3:  Effective General Supervision</vt:lpstr>
      <vt:lpstr>State Systemic Improvement Plan</vt:lpstr>
      <vt:lpstr>Overview</vt:lpstr>
      <vt:lpstr>Phase I ANALYSIS</vt:lpstr>
      <vt:lpstr>Data Analysis</vt:lpstr>
      <vt:lpstr>Analysis of Infrastructure to Support Improvement and Build Capacity</vt:lpstr>
      <vt:lpstr>State-Identified Measurable Result(s) for Children with Disabilities</vt:lpstr>
      <vt:lpstr>Selection of Coherent Improvement Strategies</vt:lpstr>
      <vt:lpstr>Theory of Action</vt:lpstr>
      <vt:lpstr>Phase II     Plan</vt:lpstr>
      <vt:lpstr> Phase III Implementation and Evaluation </vt:lpstr>
      <vt:lpstr>SDE Participants:</vt:lpstr>
      <vt:lpstr>External Stakeholders: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W2K</dc:creator>
  <cp:lastModifiedBy>W2K</cp:lastModifiedBy>
  <cp:revision>28</cp:revision>
  <cp:lastPrinted>2014-07-31T18:38:17Z</cp:lastPrinted>
  <dcterms:created xsi:type="dcterms:W3CDTF">2014-07-31T15:35:36Z</dcterms:created>
  <dcterms:modified xsi:type="dcterms:W3CDTF">2014-09-08T13:09:17Z</dcterms:modified>
</cp:coreProperties>
</file>