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3" r:id="rId3"/>
    <p:sldId id="258" r:id="rId4"/>
    <p:sldId id="257" r:id="rId5"/>
    <p:sldId id="265" r:id="rId6"/>
    <p:sldId id="262" r:id="rId7"/>
    <p:sldId id="267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nley, Daniel" initials="C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ED4B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4" autoAdjust="0"/>
    <p:restoredTop sz="94660"/>
  </p:normalViewPr>
  <p:slideViewPr>
    <p:cSldViewPr snapToGrid="0" snapToObjects="1">
      <p:cViewPr>
        <p:scale>
          <a:sx n="97" d="100"/>
          <a:sy n="97" d="100"/>
        </p:scale>
        <p:origin x="-1253" y="48"/>
      </p:cViewPr>
      <p:guideLst>
        <p:guide orient="horz" pos="2160"/>
        <p:guide pos="357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8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E7B70A-2A66-4B91-BE77-7968CB3C1174}" type="doc">
      <dgm:prSet loTypeId="urn:microsoft.com/office/officeart/2005/8/layout/venn1" loCatId="relationship" qsTypeId="urn:microsoft.com/office/officeart/2005/8/quickstyle/3d2" qsCatId="3D" csTypeId="urn:microsoft.com/office/officeart/2005/8/colors/accent6_1" csCatId="accent6" phldr="1"/>
      <dgm:spPr/>
    </dgm:pt>
    <dgm:pt modelId="{64A6AC28-C802-4260-8B67-828AE5669ADC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2800" dirty="0" smtClean="0"/>
            <a:t>Gen</a:t>
          </a:r>
        </a:p>
        <a:p>
          <a:pPr algn="ctr">
            <a:spcAft>
              <a:spcPts val="0"/>
            </a:spcAft>
          </a:pPr>
          <a:r>
            <a:rPr lang="en-US" sz="2800" dirty="0" smtClean="0"/>
            <a:t>Ed</a:t>
          </a:r>
          <a:endParaRPr lang="en-US" sz="2800" dirty="0"/>
        </a:p>
      </dgm:t>
    </dgm:pt>
    <dgm:pt modelId="{5D2DC819-81AC-48D9-B921-A4F9FC289144}" type="parTrans" cxnId="{B5134FC3-2A47-41FC-A51C-6165075A0B3A}">
      <dgm:prSet/>
      <dgm:spPr/>
      <dgm:t>
        <a:bodyPr/>
        <a:lstStyle/>
        <a:p>
          <a:endParaRPr lang="en-US"/>
        </a:p>
      </dgm:t>
    </dgm:pt>
    <dgm:pt modelId="{BE260BCC-C71F-4B29-AF00-E9E1A37F09AE}" type="sibTrans" cxnId="{B5134FC3-2A47-41FC-A51C-6165075A0B3A}">
      <dgm:prSet/>
      <dgm:spPr/>
      <dgm:t>
        <a:bodyPr/>
        <a:lstStyle/>
        <a:p>
          <a:endParaRPr lang="en-US"/>
        </a:p>
      </dgm:t>
    </dgm:pt>
    <dgm:pt modelId="{1A796713-CAB1-494C-98DA-736EB79D6246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en-US" sz="2800" dirty="0" smtClean="0"/>
            <a:t>Spec</a:t>
          </a:r>
        </a:p>
        <a:p>
          <a:pPr algn="ctr">
            <a:spcAft>
              <a:spcPts val="0"/>
            </a:spcAft>
          </a:pPr>
          <a:r>
            <a:rPr lang="en-US" sz="2800" dirty="0" smtClean="0"/>
            <a:t>Ed</a:t>
          </a:r>
          <a:endParaRPr lang="en-US" sz="2800" dirty="0"/>
        </a:p>
      </dgm:t>
    </dgm:pt>
    <dgm:pt modelId="{135ED6C3-D547-44F6-B3DE-8A512DBBBF89}" type="parTrans" cxnId="{CE06E2EF-601A-4A89-8CE8-027CD9539976}">
      <dgm:prSet/>
      <dgm:spPr/>
      <dgm:t>
        <a:bodyPr/>
        <a:lstStyle/>
        <a:p>
          <a:endParaRPr lang="en-US"/>
        </a:p>
      </dgm:t>
    </dgm:pt>
    <dgm:pt modelId="{C01109DB-51BC-4FFD-9B47-2A2AE03F6148}" type="sibTrans" cxnId="{CE06E2EF-601A-4A89-8CE8-027CD9539976}">
      <dgm:prSet/>
      <dgm:spPr/>
      <dgm:t>
        <a:bodyPr/>
        <a:lstStyle/>
        <a:p>
          <a:endParaRPr lang="en-US"/>
        </a:p>
      </dgm:t>
    </dgm:pt>
    <dgm:pt modelId="{C613B364-9455-4F96-BCE0-9B5125F374E3}" type="pres">
      <dgm:prSet presAssocID="{2AE7B70A-2A66-4B91-BE77-7968CB3C1174}" presName="compositeShape" presStyleCnt="0">
        <dgm:presLayoutVars>
          <dgm:chMax val="7"/>
          <dgm:dir/>
          <dgm:resizeHandles val="exact"/>
        </dgm:presLayoutVars>
      </dgm:prSet>
      <dgm:spPr/>
    </dgm:pt>
    <dgm:pt modelId="{A85B860C-9F6E-4A70-817C-E17621288ED9}" type="pres">
      <dgm:prSet presAssocID="{64A6AC28-C802-4260-8B67-828AE5669ADC}" presName="circ1" presStyleLbl="vennNode1" presStyleIdx="0" presStyleCnt="2" custScaleX="113846" custLinFactNeighborX="3673" custLinFactNeighborY="4259"/>
      <dgm:spPr/>
      <dgm:t>
        <a:bodyPr/>
        <a:lstStyle/>
        <a:p>
          <a:endParaRPr lang="en-US"/>
        </a:p>
      </dgm:t>
    </dgm:pt>
    <dgm:pt modelId="{BE3171B4-F580-4E85-8D6C-AD5023765C94}" type="pres">
      <dgm:prSet presAssocID="{64A6AC28-C802-4260-8B67-828AE5669ADC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BE1CEE-E7F3-4FFE-8B74-AB11ECB4885D}" type="pres">
      <dgm:prSet presAssocID="{1A796713-CAB1-494C-98DA-736EB79D6246}" presName="circ2" presStyleLbl="vennNode1" presStyleIdx="1" presStyleCnt="2" custScaleX="113846"/>
      <dgm:spPr/>
      <dgm:t>
        <a:bodyPr/>
        <a:lstStyle/>
        <a:p>
          <a:endParaRPr lang="en-US"/>
        </a:p>
      </dgm:t>
    </dgm:pt>
    <dgm:pt modelId="{07E06333-70FC-4798-AC56-CE0CFA46E9E8}" type="pres">
      <dgm:prSet presAssocID="{1A796713-CAB1-494C-98DA-736EB79D6246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62DB98-6828-45CB-A37B-9A90DA755385}" type="presOf" srcId="{64A6AC28-C802-4260-8B67-828AE5669ADC}" destId="{BE3171B4-F580-4E85-8D6C-AD5023765C94}" srcOrd="1" destOrd="0" presId="urn:microsoft.com/office/officeart/2005/8/layout/venn1"/>
    <dgm:cxn modelId="{9781E80F-792F-4B83-AA6E-4D5FA584B333}" type="presOf" srcId="{1A796713-CAB1-494C-98DA-736EB79D6246}" destId="{5EBE1CEE-E7F3-4FFE-8B74-AB11ECB4885D}" srcOrd="0" destOrd="0" presId="urn:microsoft.com/office/officeart/2005/8/layout/venn1"/>
    <dgm:cxn modelId="{B5134FC3-2A47-41FC-A51C-6165075A0B3A}" srcId="{2AE7B70A-2A66-4B91-BE77-7968CB3C1174}" destId="{64A6AC28-C802-4260-8B67-828AE5669ADC}" srcOrd="0" destOrd="0" parTransId="{5D2DC819-81AC-48D9-B921-A4F9FC289144}" sibTransId="{BE260BCC-C71F-4B29-AF00-E9E1A37F09AE}"/>
    <dgm:cxn modelId="{C8E014A3-C8A3-4F41-8A52-C49F712080BB}" type="presOf" srcId="{1A796713-CAB1-494C-98DA-736EB79D6246}" destId="{07E06333-70FC-4798-AC56-CE0CFA46E9E8}" srcOrd="1" destOrd="0" presId="urn:microsoft.com/office/officeart/2005/8/layout/venn1"/>
    <dgm:cxn modelId="{CE06E2EF-601A-4A89-8CE8-027CD9539976}" srcId="{2AE7B70A-2A66-4B91-BE77-7968CB3C1174}" destId="{1A796713-CAB1-494C-98DA-736EB79D6246}" srcOrd="1" destOrd="0" parTransId="{135ED6C3-D547-44F6-B3DE-8A512DBBBF89}" sibTransId="{C01109DB-51BC-4FFD-9B47-2A2AE03F6148}"/>
    <dgm:cxn modelId="{710E41C1-511C-4683-B483-46F9165E93B2}" type="presOf" srcId="{64A6AC28-C802-4260-8B67-828AE5669ADC}" destId="{A85B860C-9F6E-4A70-817C-E17621288ED9}" srcOrd="0" destOrd="0" presId="urn:microsoft.com/office/officeart/2005/8/layout/venn1"/>
    <dgm:cxn modelId="{FB0B41F3-889C-45ED-B7E1-0BCCFD3DB6A6}" type="presOf" srcId="{2AE7B70A-2A66-4B91-BE77-7968CB3C1174}" destId="{C613B364-9455-4F96-BCE0-9B5125F374E3}" srcOrd="0" destOrd="0" presId="urn:microsoft.com/office/officeart/2005/8/layout/venn1"/>
    <dgm:cxn modelId="{FEA7EAFB-13EA-4362-8A53-1B3443D6C480}" type="presParOf" srcId="{C613B364-9455-4F96-BCE0-9B5125F374E3}" destId="{A85B860C-9F6E-4A70-817C-E17621288ED9}" srcOrd="0" destOrd="0" presId="urn:microsoft.com/office/officeart/2005/8/layout/venn1"/>
    <dgm:cxn modelId="{BCCB0E39-160F-40CF-B42F-9BE5394B64BB}" type="presParOf" srcId="{C613B364-9455-4F96-BCE0-9B5125F374E3}" destId="{BE3171B4-F580-4E85-8D6C-AD5023765C94}" srcOrd="1" destOrd="0" presId="urn:microsoft.com/office/officeart/2005/8/layout/venn1"/>
    <dgm:cxn modelId="{BA1A8302-ABD6-486E-AF08-5FF9A56BE9BC}" type="presParOf" srcId="{C613B364-9455-4F96-BCE0-9B5125F374E3}" destId="{5EBE1CEE-E7F3-4FFE-8B74-AB11ECB4885D}" srcOrd="2" destOrd="0" presId="urn:microsoft.com/office/officeart/2005/8/layout/venn1"/>
    <dgm:cxn modelId="{4C0030B0-5EB8-4AD6-B628-45F08F406FA7}" type="presParOf" srcId="{C613B364-9455-4F96-BCE0-9B5125F374E3}" destId="{07E06333-70FC-4798-AC56-CE0CFA46E9E8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9EC895-7A44-8040-89C6-6846E409F527}" type="doc">
      <dgm:prSet loTypeId="urn:microsoft.com/office/officeart/2005/8/layout/matrix1" loCatId="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9DD7D16D-E0FA-4B42-9317-93E896503084}">
      <dgm:prSet phldrT="[Text]"/>
      <dgm:spPr/>
      <dgm:t>
        <a:bodyPr/>
        <a:lstStyle/>
        <a:p>
          <a:r>
            <a:rPr lang="en-US" dirty="0" smtClean="0"/>
            <a:t>GOALS</a:t>
          </a:r>
          <a:endParaRPr lang="en-US" dirty="0"/>
        </a:p>
      </dgm:t>
    </dgm:pt>
    <dgm:pt modelId="{0DC9DC1F-295C-2342-84D5-6E7CC71F1990}" type="parTrans" cxnId="{CFEE681A-A054-8745-A652-9D3876A176E1}">
      <dgm:prSet/>
      <dgm:spPr/>
      <dgm:t>
        <a:bodyPr/>
        <a:lstStyle/>
        <a:p>
          <a:endParaRPr lang="en-US"/>
        </a:p>
      </dgm:t>
    </dgm:pt>
    <dgm:pt modelId="{A6BAA668-6AEA-6047-A469-2F81BB4EC0CF}" type="sibTrans" cxnId="{CFEE681A-A054-8745-A652-9D3876A176E1}">
      <dgm:prSet/>
      <dgm:spPr/>
      <dgm:t>
        <a:bodyPr/>
        <a:lstStyle/>
        <a:p>
          <a:endParaRPr lang="en-US"/>
        </a:p>
      </dgm:t>
    </dgm:pt>
    <dgm:pt modelId="{83013B7B-94A0-1D4E-89A7-BDF9B598F98C}">
      <dgm:prSet phldrT="[Text]" custT="1"/>
      <dgm:spPr/>
      <dgm:t>
        <a:bodyPr/>
        <a:lstStyle/>
        <a:p>
          <a:pPr algn="ctr"/>
          <a:endParaRPr lang="en-US" sz="2400" b="1" dirty="0" smtClean="0"/>
        </a:p>
        <a:p>
          <a:pPr algn="ctr"/>
          <a:endParaRPr lang="en-US" sz="2400" b="1" cap="all" dirty="0" smtClean="0"/>
        </a:p>
        <a:p>
          <a:pPr algn="ctr"/>
          <a:r>
            <a:rPr lang="en-US" sz="2400" b="1" cap="all" dirty="0" smtClean="0"/>
            <a:t>Shared Orientation </a:t>
          </a:r>
          <a:r>
            <a:rPr lang="en-US" sz="1800" b="0" dirty="0" smtClean="0"/>
            <a:t>Between Special and General Education</a:t>
          </a:r>
        </a:p>
        <a:p>
          <a:pPr algn="ctr"/>
          <a:r>
            <a:rPr lang="en-US" sz="1800" b="0" i="1" dirty="0" smtClean="0"/>
            <a:t>Literacy Acquisition</a:t>
          </a:r>
        </a:p>
        <a:p>
          <a:pPr algn="ctr"/>
          <a:r>
            <a:rPr lang="en-US" sz="1800" b="0" i="1" dirty="0" smtClean="0"/>
            <a:t>Literacy Development</a:t>
          </a:r>
        </a:p>
        <a:p>
          <a:pPr algn="ctr"/>
          <a:r>
            <a:rPr lang="en-US" sz="1800" b="0" i="1" dirty="0" smtClean="0"/>
            <a:t>Literacy Remediation</a:t>
          </a:r>
        </a:p>
        <a:p>
          <a:pPr algn="ctr"/>
          <a:endParaRPr lang="en-US" sz="1800" b="0" dirty="0"/>
        </a:p>
      </dgm:t>
    </dgm:pt>
    <dgm:pt modelId="{5787250F-BF92-9148-8C29-BC3C3FA5FBC5}" type="parTrans" cxnId="{70B198ED-5E06-684E-983D-F3DB032CE441}">
      <dgm:prSet/>
      <dgm:spPr/>
      <dgm:t>
        <a:bodyPr/>
        <a:lstStyle/>
        <a:p>
          <a:endParaRPr lang="en-US"/>
        </a:p>
      </dgm:t>
    </dgm:pt>
    <dgm:pt modelId="{09567A9A-297E-D84B-AADB-45D034B5B71D}" type="sibTrans" cxnId="{70B198ED-5E06-684E-983D-F3DB032CE441}">
      <dgm:prSet/>
      <dgm:spPr/>
      <dgm:t>
        <a:bodyPr/>
        <a:lstStyle/>
        <a:p>
          <a:endParaRPr lang="en-US"/>
        </a:p>
      </dgm:t>
    </dgm:pt>
    <dgm:pt modelId="{B64CBB74-34CC-2D4E-9DBD-C5A3306F333E}">
      <dgm:prSet custT="1"/>
      <dgm:spPr/>
      <dgm:t>
        <a:bodyPr/>
        <a:lstStyle/>
        <a:p>
          <a:r>
            <a:rPr lang="en-US" sz="2400" b="1" dirty="0" smtClean="0"/>
            <a:t>CURRICULUM REDESIGN</a:t>
          </a:r>
        </a:p>
        <a:p>
          <a:r>
            <a:rPr lang="en-US" sz="1800" b="0" i="1" dirty="0" smtClean="0"/>
            <a:t>Evidence-Based Practices</a:t>
          </a:r>
        </a:p>
        <a:p>
          <a:r>
            <a:rPr lang="en-US" sz="1800" b="0" i="1" dirty="0" smtClean="0"/>
            <a:t>Clinical and Fieldwork Experiences</a:t>
          </a:r>
        </a:p>
      </dgm:t>
    </dgm:pt>
    <dgm:pt modelId="{AD3335A5-69DF-8343-98DD-13266C86D829}" type="parTrans" cxnId="{D0DDF2F0-EE2E-2B4D-B5D8-878218E42920}">
      <dgm:prSet/>
      <dgm:spPr/>
      <dgm:t>
        <a:bodyPr/>
        <a:lstStyle/>
        <a:p>
          <a:endParaRPr lang="en-US"/>
        </a:p>
      </dgm:t>
    </dgm:pt>
    <dgm:pt modelId="{2393CDF2-6140-F64F-910C-5677D9C543CA}" type="sibTrans" cxnId="{D0DDF2F0-EE2E-2B4D-B5D8-878218E42920}">
      <dgm:prSet/>
      <dgm:spPr/>
      <dgm:t>
        <a:bodyPr/>
        <a:lstStyle/>
        <a:p>
          <a:endParaRPr lang="en-US"/>
        </a:p>
      </dgm:t>
    </dgm:pt>
    <dgm:pt modelId="{56847E7B-8224-124B-A68C-1D729C06F28F}">
      <dgm:prSet phldrT="[Text]" custT="1"/>
      <dgm:spPr/>
      <dgm:t>
        <a:bodyPr/>
        <a:lstStyle/>
        <a:p>
          <a:endParaRPr lang="en-US" sz="2400" b="1" dirty="0" smtClean="0"/>
        </a:p>
        <a:p>
          <a:endParaRPr lang="en-US" sz="2400" b="1" dirty="0" smtClean="0"/>
        </a:p>
        <a:p>
          <a:r>
            <a:rPr lang="en-US" sz="2400" b="1" dirty="0" smtClean="0"/>
            <a:t>FACULTY TRAINING</a:t>
          </a:r>
        </a:p>
        <a:p>
          <a:r>
            <a:rPr lang="en-US" sz="2400" b="1" dirty="0" smtClean="0"/>
            <a:t> &amp; MENTORING</a:t>
          </a:r>
        </a:p>
        <a:p>
          <a:r>
            <a:rPr lang="en-US" sz="1800" b="0" i="1" dirty="0" smtClean="0"/>
            <a:t>Common Core State Standards</a:t>
          </a:r>
        </a:p>
        <a:p>
          <a:r>
            <a:rPr lang="en-US" sz="1800" b="0" i="1" dirty="0" smtClean="0"/>
            <a:t>Evidence Based Practices</a:t>
          </a:r>
        </a:p>
        <a:p>
          <a:r>
            <a:rPr lang="en-US" sz="1800" b="0" i="1" dirty="0" smtClean="0"/>
            <a:t>SRBI Process</a:t>
          </a:r>
        </a:p>
        <a:p>
          <a:endParaRPr lang="en-US" sz="2400" b="0" i="1" dirty="0" smtClean="0"/>
        </a:p>
        <a:p>
          <a:endParaRPr lang="en-US" sz="2400" b="0" i="1" dirty="0" smtClean="0"/>
        </a:p>
        <a:p>
          <a:endParaRPr lang="en-US" sz="2400" b="1" dirty="0"/>
        </a:p>
      </dgm:t>
    </dgm:pt>
    <dgm:pt modelId="{93E64472-0AC9-AF4C-888B-8A6F174448F2}" type="parTrans" cxnId="{8284861F-C598-FA42-BF70-0FF8A5E81413}">
      <dgm:prSet/>
      <dgm:spPr/>
      <dgm:t>
        <a:bodyPr/>
        <a:lstStyle/>
        <a:p>
          <a:endParaRPr lang="en-US"/>
        </a:p>
      </dgm:t>
    </dgm:pt>
    <dgm:pt modelId="{6EB38A12-70D1-434E-9D4C-7DD04AA5DB9E}" type="sibTrans" cxnId="{8284861F-C598-FA42-BF70-0FF8A5E81413}">
      <dgm:prSet/>
      <dgm:spPr/>
      <dgm:t>
        <a:bodyPr/>
        <a:lstStyle/>
        <a:p>
          <a:endParaRPr lang="en-US"/>
        </a:p>
      </dgm:t>
    </dgm:pt>
    <dgm:pt modelId="{E806C81F-CFA4-984D-8D8F-177B75F44363}">
      <dgm:prSet phldrT="[Text]" phldr="1"/>
      <dgm:spPr/>
      <dgm:t>
        <a:bodyPr/>
        <a:lstStyle/>
        <a:p>
          <a:endParaRPr lang="en-US" dirty="0"/>
        </a:p>
      </dgm:t>
    </dgm:pt>
    <dgm:pt modelId="{B4D6E193-7A04-494A-AABD-8EB3A182619A}" type="parTrans" cxnId="{F27D300E-14EF-BB40-AD1D-84B3180F95B7}">
      <dgm:prSet/>
      <dgm:spPr/>
      <dgm:t>
        <a:bodyPr/>
        <a:lstStyle/>
        <a:p>
          <a:endParaRPr lang="en-US"/>
        </a:p>
      </dgm:t>
    </dgm:pt>
    <dgm:pt modelId="{A7B4F73F-E27E-A74C-B85C-41CAE0B6A001}" type="sibTrans" cxnId="{F27D300E-14EF-BB40-AD1D-84B3180F95B7}">
      <dgm:prSet/>
      <dgm:spPr/>
      <dgm:t>
        <a:bodyPr/>
        <a:lstStyle/>
        <a:p>
          <a:endParaRPr lang="en-US"/>
        </a:p>
      </dgm:t>
    </dgm:pt>
    <dgm:pt modelId="{0869A682-715D-DB46-ACAD-2AE95DB3DD0F}">
      <dgm:prSet phldrT="[Text]" phldr="1"/>
      <dgm:spPr/>
      <dgm:t>
        <a:bodyPr/>
        <a:lstStyle/>
        <a:p>
          <a:endParaRPr lang="en-US" dirty="0"/>
        </a:p>
      </dgm:t>
    </dgm:pt>
    <dgm:pt modelId="{1FED4BCE-4D0E-2E42-A13B-243C178674CE}" type="parTrans" cxnId="{D8F484FD-CF08-9C49-BEDB-1387FECEBA48}">
      <dgm:prSet/>
      <dgm:spPr/>
      <dgm:t>
        <a:bodyPr/>
        <a:lstStyle/>
        <a:p>
          <a:endParaRPr lang="en-US"/>
        </a:p>
      </dgm:t>
    </dgm:pt>
    <dgm:pt modelId="{3504D26A-CE3F-1246-B314-B55C78A9F313}" type="sibTrans" cxnId="{D8F484FD-CF08-9C49-BEDB-1387FECEBA48}">
      <dgm:prSet/>
      <dgm:spPr/>
      <dgm:t>
        <a:bodyPr/>
        <a:lstStyle/>
        <a:p>
          <a:endParaRPr lang="en-US"/>
        </a:p>
      </dgm:t>
    </dgm:pt>
    <dgm:pt modelId="{DAC5E9FD-AC0B-0446-ACCD-39C593DF4E15}">
      <dgm:prSet custT="1"/>
      <dgm:spPr/>
      <dgm:t>
        <a:bodyPr/>
        <a:lstStyle/>
        <a:p>
          <a:r>
            <a:rPr lang="en-US" sz="2400" b="1" dirty="0" smtClean="0"/>
            <a:t>Field Supervisor Training </a:t>
          </a:r>
        </a:p>
        <a:p>
          <a:r>
            <a:rPr lang="en-US" sz="2400" b="1" dirty="0" smtClean="0"/>
            <a:t>&amp; Mentoring</a:t>
          </a:r>
        </a:p>
        <a:p>
          <a:r>
            <a:rPr lang="en-US" sz="1800" b="0" i="1" dirty="0" smtClean="0"/>
            <a:t>USJ Program Model</a:t>
          </a:r>
        </a:p>
        <a:p>
          <a:endParaRPr lang="en-US" sz="2100" b="1" dirty="0" smtClean="0"/>
        </a:p>
        <a:p>
          <a:endParaRPr lang="en-US" sz="2100" b="1" dirty="0"/>
        </a:p>
      </dgm:t>
    </dgm:pt>
    <dgm:pt modelId="{F4F9C243-07B7-0F45-A7DC-C291391A65AF}" type="parTrans" cxnId="{2055F720-DE9A-B748-B3E1-A054B0C07ABE}">
      <dgm:prSet/>
      <dgm:spPr/>
    </dgm:pt>
    <dgm:pt modelId="{C39AC5DE-492F-C243-9A18-96AA41302A75}" type="sibTrans" cxnId="{2055F720-DE9A-B748-B3E1-A054B0C07ABE}">
      <dgm:prSet/>
      <dgm:spPr/>
    </dgm:pt>
    <dgm:pt modelId="{AB72A854-5A0D-3143-80ED-035761F780EE}" type="pres">
      <dgm:prSet presAssocID="{7C9EC895-7A44-8040-89C6-6846E409F527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381CD52-D678-E44B-AD7C-A1F8FBB8F348}" type="pres">
      <dgm:prSet presAssocID="{7C9EC895-7A44-8040-89C6-6846E409F527}" presName="matrix" presStyleCnt="0"/>
      <dgm:spPr/>
    </dgm:pt>
    <dgm:pt modelId="{3A073AB7-655F-724C-8F34-5430C96986E0}" type="pres">
      <dgm:prSet presAssocID="{7C9EC895-7A44-8040-89C6-6846E409F527}" presName="tile1" presStyleLbl="node1" presStyleIdx="0" presStyleCnt="4"/>
      <dgm:spPr/>
      <dgm:t>
        <a:bodyPr/>
        <a:lstStyle/>
        <a:p>
          <a:endParaRPr lang="en-US"/>
        </a:p>
      </dgm:t>
    </dgm:pt>
    <dgm:pt modelId="{776AD2E9-BA29-5241-B55F-9A004E5D53AB}" type="pres">
      <dgm:prSet presAssocID="{7C9EC895-7A44-8040-89C6-6846E409F527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327EB-6126-7E4D-9F47-C3F35FCFE7C6}" type="pres">
      <dgm:prSet presAssocID="{7C9EC895-7A44-8040-89C6-6846E409F527}" presName="tile2" presStyleLbl="node1" presStyleIdx="1" presStyleCnt="4"/>
      <dgm:spPr/>
      <dgm:t>
        <a:bodyPr/>
        <a:lstStyle/>
        <a:p>
          <a:endParaRPr lang="en-US"/>
        </a:p>
      </dgm:t>
    </dgm:pt>
    <dgm:pt modelId="{185E9427-BC18-8140-BFE9-9101C14BA65D}" type="pres">
      <dgm:prSet presAssocID="{7C9EC895-7A44-8040-89C6-6846E409F527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09C011-52DD-1E49-B9B5-6E7E516AB0F1}" type="pres">
      <dgm:prSet presAssocID="{7C9EC895-7A44-8040-89C6-6846E409F527}" presName="tile3" presStyleLbl="node1" presStyleIdx="2" presStyleCnt="4"/>
      <dgm:spPr/>
      <dgm:t>
        <a:bodyPr/>
        <a:lstStyle/>
        <a:p>
          <a:endParaRPr lang="en-US"/>
        </a:p>
      </dgm:t>
    </dgm:pt>
    <dgm:pt modelId="{D87526BF-6A97-7F40-83F5-8939A2A53F99}" type="pres">
      <dgm:prSet presAssocID="{7C9EC895-7A44-8040-89C6-6846E409F527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ACB791-FF6B-DA4B-AE42-254C2008BF36}" type="pres">
      <dgm:prSet presAssocID="{7C9EC895-7A44-8040-89C6-6846E409F527}" presName="tile4" presStyleLbl="node1" presStyleIdx="3" presStyleCnt="4"/>
      <dgm:spPr/>
      <dgm:t>
        <a:bodyPr/>
        <a:lstStyle/>
        <a:p>
          <a:endParaRPr lang="en-US"/>
        </a:p>
      </dgm:t>
    </dgm:pt>
    <dgm:pt modelId="{17D5ED6E-66CD-2F48-905B-3C8F8B524A8E}" type="pres">
      <dgm:prSet presAssocID="{7C9EC895-7A44-8040-89C6-6846E409F527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D035C7-793D-2148-B131-37F9AB545BC0}" type="pres">
      <dgm:prSet presAssocID="{7C9EC895-7A44-8040-89C6-6846E409F527}" presName="centerTile" presStyleLbl="fgShp" presStyleIdx="0" presStyleCnt="1" custScaleX="68783" custScaleY="58757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87EF6FED-600C-0D47-A82F-9F76F9E9C25B}" type="presOf" srcId="{56847E7B-8224-124B-A68C-1D729C06F28F}" destId="{D87526BF-6A97-7F40-83F5-8939A2A53F99}" srcOrd="1" destOrd="0" presId="urn:microsoft.com/office/officeart/2005/8/layout/matrix1"/>
    <dgm:cxn modelId="{7C6CD771-C4AE-364F-B243-EABCC835D919}" type="presOf" srcId="{83013B7B-94A0-1D4E-89A7-BDF9B598F98C}" destId="{3A073AB7-655F-724C-8F34-5430C96986E0}" srcOrd="0" destOrd="0" presId="urn:microsoft.com/office/officeart/2005/8/layout/matrix1"/>
    <dgm:cxn modelId="{D3A59B1A-0CA3-B349-BF5C-3BA048A45757}" type="presOf" srcId="{9DD7D16D-E0FA-4B42-9317-93E896503084}" destId="{E4D035C7-793D-2148-B131-37F9AB545BC0}" srcOrd="0" destOrd="0" presId="urn:microsoft.com/office/officeart/2005/8/layout/matrix1"/>
    <dgm:cxn modelId="{D0DDF2F0-EE2E-2B4D-B5D8-878218E42920}" srcId="{9DD7D16D-E0FA-4B42-9317-93E896503084}" destId="{B64CBB74-34CC-2D4E-9DBD-C5A3306F333E}" srcOrd="1" destOrd="0" parTransId="{AD3335A5-69DF-8343-98DD-13266C86D829}" sibTransId="{2393CDF2-6140-F64F-910C-5677D9C543CA}"/>
    <dgm:cxn modelId="{D8F484FD-CF08-9C49-BEDB-1387FECEBA48}" srcId="{E806C81F-CFA4-984D-8D8F-177B75F44363}" destId="{0869A682-715D-DB46-ACAD-2AE95DB3DD0F}" srcOrd="0" destOrd="0" parTransId="{1FED4BCE-4D0E-2E42-A13B-243C178674CE}" sibTransId="{3504D26A-CE3F-1246-B314-B55C78A9F313}"/>
    <dgm:cxn modelId="{61FAB401-0BC9-4048-A7A9-BD42E4367182}" type="presOf" srcId="{56847E7B-8224-124B-A68C-1D729C06F28F}" destId="{2709C011-52DD-1E49-B9B5-6E7E516AB0F1}" srcOrd="0" destOrd="0" presId="urn:microsoft.com/office/officeart/2005/8/layout/matrix1"/>
    <dgm:cxn modelId="{CFEE681A-A054-8745-A652-9D3876A176E1}" srcId="{7C9EC895-7A44-8040-89C6-6846E409F527}" destId="{9DD7D16D-E0FA-4B42-9317-93E896503084}" srcOrd="0" destOrd="0" parTransId="{0DC9DC1F-295C-2342-84D5-6E7CC71F1990}" sibTransId="{A6BAA668-6AEA-6047-A469-2F81BB4EC0CF}"/>
    <dgm:cxn modelId="{2055F720-DE9A-B748-B3E1-A054B0C07ABE}" srcId="{9DD7D16D-E0FA-4B42-9317-93E896503084}" destId="{DAC5E9FD-AC0B-0446-ACCD-39C593DF4E15}" srcOrd="3" destOrd="0" parTransId="{F4F9C243-07B7-0F45-A7DC-C291391A65AF}" sibTransId="{C39AC5DE-492F-C243-9A18-96AA41302A75}"/>
    <dgm:cxn modelId="{B67DAFED-BDCB-9342-BF29-6BC641AA6313}" type="presOf" srcId="{DAC5E9FD-AC0B-0446-ACCD-39C593DF4E15}" destId="{B0ACB791-FF6B-DA4B-AE42-254C2008BF36}" srcOrd="0" destOrd="0" presId="urn:microsoft.com/office/officeart/2005/8/layout/matrix1"/>
    <dgm:cxn modelId="{706D5AC2-0AA3-814A-80D8-BD75A8F9C252}" type="presOf" srcId="{B64CBB74-34CC-2D4E-9DBD-C5A3306F333E}" destId="{185E9427-BC18-8140-BFE9-9101C14BA65D}" srcOrd="1" destOrd="0" presId="urn:microsoft.com/office/officeart/2005/8/layout/matrix1"/>
    <dgm:cxn modelId="{8284861F-C598-FA42-BF70-0FF8A5E81413}" srcId="{9DD7D16D-E0FA-4B42-9317-93E896503084}" destId="{56847E7B-8224-124B-A68C-1D729C06F28F}" srcOrd="2" destOrd="0" parTransId="{93E64472-0AC9-AF4C-888B-8A6F174448F2}" sibTransId="{6EB38A12-70D1-434E-9D4C-7DD04AA5DB9E}"/>
    <dgm:cxn modelId="{F27D300E-14EF-BB40-AD1D-84B3180F95B7}" srcId="{7C9EC895-7A44-8040-89C6-6846E409F527}" destId="{E806C81F-CFA4-984D-8D8F-177B75F44363}" srcOrd="1" destOrd="0" parTransId="{B4D6E193-7A04-494A-AABD-8EB3A182619A}" sibTransId="{A7B4F73F-E27E-A74C-B85C-41CAE0B6A001}"/>
    <dgm:cxn modelId="{A0D54340-A7CD-434E-ACAB-5E3AFB8A5BD1}" type="presOf" srcId="{7C9EC895-7A44-8040-89C6-6846E409F527}" destId="{AB72A854-5A0D-3143-80ED-035761F780EE}" srcOrd="0" destOrd="0" presId="urn:microsoft.com/office/officeart/2005/8/layout/matrix1"/>
    <dgm:cxn modelId="{70B198ED-5E06-684E-983D-F3DB032CE441}" srcId="{9DD7D16D-E0FA-4B42-9317-93E896503084}" destId="{83013B7B-94A0-1D4E-89A7-BDF9B598F98C}" srcOrd="0" destOrd="0" parTransId="{5787250F-BF92-9148-8C29-BC3C3FA5FBC5}" sibTransId="{09567A9A-297E-D84B-AADB-45D034B5B71D}"/>
    <dgm:cxn modelId="{55C63BB9-5E60-C048-8E53-F08F96E94FDF}" type="presOf" srcId="{83013B7B-94A0-1D4E-89A7-BDF9B598F98C}" destId="{776AD2E9-BA29-5241-B55F-9A004E5D53AB}" srcOrd="1" destOrd="0" presId="urn:microsoft.com/office/officeart/2005/8/layout/matrix1"/>
    <dgm:cxn modelId="{0C74E3E1-783A-4B4C-B8B4-E304EF66384F}" type="presOf" srcId="{B64CBB74-34CC-2D4E-9DBD-C5A3306F333E}" destId="{51B327EB-6126-7E4D-9F47-C3F35FCFE7C6}" srcOrd="0" destOrd="0" presId="urn:microsoft.com/office/officeart/2005/8/layout/matrix1"/>
    <dgm:cxn modelId="{B1C618D5-B973-F145-9FB0-7CC79C4489AF}" type="presOf" srcId="{DAC5E9FD-AC0B-0446-ACCD-39C593DF4E15}" destId="{17D5ED6E-66CD-2F48-905B-3C8F8B524A8E}" srcOrd="1" destOrd="0" presId="urn:microsoft.com/office/officeart/2005/8/layout/matrix1"/>
    <dgm:cxn modelId="{F38FEE3B-EF12-074C-A4B7-0F195029DB60}" type="presParOf" srcId="{AB72A854-5A0D-3143-80ED-035761F780EE}" destId="{6381CD52-D678-E44B-AD7C-A1F8FBB8F348}" srcOrd="0" destOrd="0" presId="urn:microsoft.com/office/officeart/2005/8/layout/matrix1"/>
    <dgm:cxn modelId="{36CB9A23-06B3-2441-9A36-7D51E381586A}" type="presParOf" srcId="{6381CD52-D678-E44B-AD7C-A1F8FBB8F348}" destId="{3A073AB7-655F-724C-8F34-5430C96986E0}" srcOrd="0" destOrd="0" presId="urn:microsoft.com/office/officeart/2005/8/layout/matrix1"/>
    <dgm:cxn modelId="{0BF0ED0D-A905-F04C-AA2A-72DE67892E20}" type="presParOf" srcId="{6381CD52-D678-E44B-AD7C-A1F8FBB8F348}" destId="{776AD2E9-BA29-5241-B55F-9A004E5D53AB}" srcOrd="1" destOrd="0" presId="urn:microsoft.com/office/officeart/2005/8/layout/matrix1"/>
    <dgm:cxn modelId="{5F1458A5-5B19-8A45-BB95-F944CF6F2F03}" type="presParOf" srcId="{6381CD52-D678-E44B-AD7C-A1F8FBB8F348}" destId="{51B327EB-6126-7E4D-9F47-C3F35FCFE7C6}" srcOrd="2" destOrd="0" presId="urn:microsoft.com/office/officeart/2005/8/layout/matrix1"/>
    <dgm:cxn modelId="{AAFD573B-6F1A-CF48-ABA2-D3C690EEF652}" type="presParOf" srcId="{6381CD52-D678-E44B-AD7C-A1F8FBB8F348}" destId="{185E9427-BC18-8140-BFE9-9101C14BA65D}" srcOrd="3" destOrd="0" presId="urn:microsoft.com/office/officeart/2005/8/layout/matrix1"/>
    <dgm:cxn modelId="{44D5C7CC-2351-664B-86C1-3C47AFC02853}" type="presParOf" srcId="{6381CD52-D678-E44B-AD7C-A1F8FBB8F348}" destId="{2709C011-52DD-1E49-B9B5-6E7E516AB0F1}" srcOrd="4" destOrd="0" presId="urn:microsoft.com/office/officeart/2005/8/layout/matrix1"/>
    <dgm:cxn modelId="{1DFFED0A-1949-FA46-8369-90CBB9264FDF}" type="presParOf" srcId="{6381CD52-D678-E44B-AD7C-A1F8FBB8F348}" destId="{D87526BF-6A97-7F40-83F5-8939A2A53F99}" srcOrd="5" destOrd="0" presId="urn:microsoft.com/office/officeart/2005/8/layout/matrix1"/>
    <dgm:cxn modelId="{97578890-3E4F-8748-9DDE-393B30F20455}" type="presParOf" srcId="{6381CD52-D678-E44B-AD7C-A1F8FBB8F348}" destId="{B0ACB791-FF6B-DA4B-AE42-254C2008BF36}" srcOrd="6" destOrd="0" presId="urn:microsoft.com/office/officeart/2005/8/layout/matrix1"/>
    <dgm:cxn modelId="{D2EDBB49-C089-3242-ACBA-E2CC382F6857}" type="presParOf" srcId="{6381CD52-D678-E44B-AD7C-A1F8FBB8F348}" destId="{17D5ED6E-66CD-2F48-905B-3C8F8B524A8E}" srcOrd="7" destOrd="0" presId="urn:microsoft.com/office/officeart/2005/8/layout/matrix1"/>
    <dgm:cxn modelId="{B57840C9-93D2-5A42-9D0E-059D26049FD6}" type="presParOf" srcId="{AB72A854-5A0D-3143-80ED-035761F780EE}" destId="{E4D035C7-793D-2148-B131-37F9AB545BC0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5B860C-9F6E-4A70-817C-E17621288ED9}">
      <dsp:nvSpPr>
        <dsp:cNvPr id="0" name=""/>
        <dsp:cNvSpPr/>
      </dsp:nvSpPr>
      <dsp:spPr>
        <a:xfrm>
          <a:off x="497773" y="9873"/>
          <a:ext cx="2055110" cy="180516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800" kern="1200" dirty="0" smtClean="0"/>
            <a:t>Gen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800" kern="1200" dirty="0" smtClean="0"/>
            <a:t>Ed</a:t>
          </a:r>
          <a:endParaRPr lang="en-US" sz="2800" kern="1200" dirty="0"/>
        </a:p>
      </dsp:txBody>
      <dsp:txXfrm>
        <a:off x="784748" y="222741"/>
        <a:ext cx="1184928" cy="1379431"/>
      </dsp:txXfrm>
    </dsp:sp>
    <dsp:sp modelId="{5EBE1CEE-E7F3-4FFE-8B74-AB11ECB4885D}">
      <dsp:nvSpPr>
        <dsp:cNvPr id="0" name=""/>
        <dsp:cNvSpPr/>
      </dsp:nvSpPr>
      <dsp:spPr>
        <a:xfrm>
          <a:off x="1732490" y="4936"/>
          <a:ext cx="2055110" cy="1805167"/>
        </a:xfrm>
        <a:prstGeom prst="ellipse">
          <a:avLst/>
        </a:prstGeom>
        <a:solidFill>
          <a:schemeClr val="lt1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63500" dir="2700000" sx="102000" sy="102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800" kern="1200" dirty="0" smtClean="0"/>
            <a:t>Spec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2800" kern="1200" dirty="0" smtClean="0"/>
            <a:t>Ed</a:t>
          </a:r>
          <a:endParaRPr lang="en-US" sz="2800" kern="1200" dirty="0"/>
        </a:p>
      </dsp:txBody>
      <dsp:txXfrm>
        <a:off x="2315697" y="217804"/>
        <a:ext cx="1184928" cy="13794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073AB7-655F-724C-8F34-5430C96986E0}">
      <dsp:nvSpPr>
        <dsp:cNvPr id="0" name=""/>
        <dsp:cNvSpPr/>
      </dsp:nvSpPr>
      <dsp:spPr>
        <a:xfrm rot="16200000">
          <a:off x="903365" y="-903365"/>
          <a:ext cx="2317644" cy="412437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cap="all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cap="all" dirty="0" smtClean="0"/>
            <a:t>Shared Orientation </a:t>
          </a:r>
          <a:r>
            <a:rPr lang="en-US" sz="1800" b="0" kern="1200" dirty="0" smtClean="0"/>
            <a:t>Between Special and General Education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Literacy Acquisition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Literacy Development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Literacy Remediation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b="0" kern="1200" dirty="0"/>
        </a:p>
      </dsp:txBody>
      <dsp:txXfrm rot="5400000">
        <a:off x="0" y="0"/>
        <a:ext cx="4124374" cy="1738233"/>
      </dsp:txXfrm>
    </dsp:sp>
    <dsp:sp modelId="{51B327EB-6126-7E4D-9F47-C3F35FCFE7C6}">
      <dsp:nvSpPr>
        <dsp:cNvPr id="0" name=""/>
        <dsp:cNvSpPr/>
      </dsp:nvSpPr>
      <dsp:spPr>
        <a:xfrm>
          <a:off x="4124374" y="0"/>
          <a:ext cx="4124374" cy="231764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CURRICULUM REDESIGN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Evidence-Based Practices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Clinical and Fieldwork Experiences</a:t>
          </a:r>
        </a:p>
      </dsp:txBody>
      <dsp:txXfrm>
        <a:off x="4124374" y="0"/>
        <a:ext cx="4124374" cy="1738233"/>
      </dsp:txXfrm>
    </dsp:sp>
    <dsp:sp modelId="{2709C011-52DD-1E49-B9B5-6E7E516AB0F1}">
      <dsp:nvSpPr>
        <dsp:cNvPr id="0" name=""/>
        <dsp:cNvSpPr/>
      </dsp:nvSpPr>
      <dsp:spPr>
        <a:xfrm rot="10800000">
          <a:off x="0" y="2317644"/>
          <a:ext cx="4124374" cy="231764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FACULTY TRAINING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 &amp; MENTORING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Common Core State Standards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Evidence Based Practices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SRBI Process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0" i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/>
        </a:p>
      </dsp:txBody>
      <dsp:txXfrm rot="10800000">
        <a:off x="0" y="2897055"/>
        <a:ext cx="4124374" cy="1738233"/>
      </dsp:txXfrm>
    </dsp:sp>
    <dsp:sp modelId="{B0ACB791-FF6B-DA4B-AE42-254C2008BF36}">
      <dsp:nvSpPr>
        <dsp:cNvPr id="0" name=""/>
        <dsp:cNvSpPr/>
      </dsp:nvSpPr>
      <dsp:spPr>
        <a:xfrm rot="5400000">
          <a:off x="5027739" y="1414278"/>
          <a:ext cx="2317644" cy="4124374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Field Supervisor Training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/>
            <a:t>&amp; Mentoring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1" kern="1200" dirty="0" smtClean="0"/>
            <a:t>USJ Program Model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b="1" kern="1200" dirty="0"/>
        </a:p>
      </dsp:txBody>
      <dsp:txXfrm rot="-5400000">
        <a:off x="4124375" y="2897054"/>
        <a:ext cx="4124374" cy="1738233"/>
      </dsp:txXfrm>
    </dsp:sp>
    <dsp:sp modelId="{E4D035C7-793D-2148-B131-37F9AB545BC0}">
      <dsp:nvSpPr>
        <dsp:cNvPr id="0" name=""/>
        <dsp:cNvSpPr/>
      </dsp:nvSpPr>
      <dsp:spPr>
        <a:xfrm>
          <a:off x="3273313" y="1977199"/>
          <a:ext cx="1702121" cy="680889"/>
        </a:xfrm>
        <a:prstGeom prst="roundRect">
          <a:avLst/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 w="508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GOALS</a:t>
          </a:r>
          <a:endParaRPr lang="en-US" sz="2800" kern="1200" dirty="0"/>
        </a:p>
      </dsp:txBody>
      <dsp:txXfrm>
        <a:off x="3306551" y="2010437"/>
        <a:ext cx="1635645" cy="61441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911BAB-CDC0-44F2-A8B5-689A6E9F873C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D9382-1B50-41E4-B458-10F889243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46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228862-77D7-D540-8A3C-03436FEB4BA1}" type="datetimeFigureOut">
              <a:rPr lang="en-US" smtClean="0"/>
              <a:t>9/8/2014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503F5-5C3C-674D-BD99-E449B97DF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52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503F5-5C3C-674D-BD99-E449B97DFC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0877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5" name="Snip Single Corner Rectangle 14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" name="Teardrop 12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0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2" name="Snip Diagonal Corner Rectangle 11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Teardrop 12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2176272"/>
            <a:ext cx="3657600" cy="1161288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4654475" y="228600"/>
            <a:ext cx="4251960" cy="6391656"/>
          </a:xfrm>
          <a:prstGeom prst="snip2DiagRect">
            <a:avLst>
              <a:gd name="adj1" fmla="val 0"/>
              <a:gd name="adj2" fmla="val 4017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3342401"/>
            <a:ext cx="3657600" cy="259528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58952" y="6300216"/>
            <a:ext cx="1298448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300216"/>
            <a:ext cx="234086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1752" y="6300216"/>
            <a:ext cx="448056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4648200"/>
            <a:ext cx="8686800" cy="1963271"/>
          </a:xfrm>
          <a:prstGeom prst="snip2DiagRect">
            <a:avLst>
              <a:gd name="adj1" fmla="val 0"/>
              <a:gd name="adj2" fmla="val 937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48200"/>
            <a:ext cx="8153400" cy="609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000" b="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257799"/>
            <a:ext cx="8156448" cy="820272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ct val="0"/>
              </a:spcBef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 flipH="1">
            <a:off x="228600" y="228600"/>
            <a:ext cx="8677835" cy="4267200"/>
          </a:xfrm>
          <a:prstGeom prst="snip2DiagRect">
            <a:avLst>
              <a:gd name="adj1" fmla="val 0"/>
              <a:gd name="adj2" fmla="val 4332"/>
            </a:avLst>
          </a:prstGeo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nip Diagonal Corner Rectangle 7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838201"/>
            <a:ext cx="12192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838201"/>
            <a:ext cx="6307138" cy="5105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4"/>
          <p:cNvGrpSpPr/>
          <p:nvPr/>
        </p:nvGrpSpPr>
        <p:grpSpPr>
          <a:xfrm>
            <a:off x="-1" y="3379694"/>
            <a:ext cx="7543801" cy="2604247"/>
            <a:chOff x="-1" y="3379694"/>
            <a:chExt cx="7543801" cy="2604247"/>
          </a:xfrm>
        </p:grpSpPr>
        <p:grpSp>
          <p:nvGrpSpPr>
            <p:cNvPr id="9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7" name="Snip Single Corner Rectangle 16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ardrop 15"/>
            <p:cNvSpPr/>
            <p:nvPr/>
          </p:nvSpPr>
          <p:spPr>
            <a:xfrm>
              <a:off x="681765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913281"/>
            <a:ext cx="5867400" cy="1470025"/>
          </a:xfrm>
        </p:spPr>
        <p:txBody>
          <a:bodyPr>
            <a:normAutofit/>
          </a:bodyPr>
          <a:lstStyle>
            <a:lvl1pPr algn="r"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396753"/>
            <a:ext cx="5867400" cy="573741"/>
          </a:xfrm>
        </p:spPr>
        <p:txBody>
          <a:bodyPr>
            <a:normAutofit/>
          </a:bodyPr>
          <a:lstStyle>
            <a:lvl1pPr marL="0" indent="0" algn="r">
              <a:spcBef>
                <a:spcPct val="0"/>
              </a:spcBef>
              <a:buNone/>
              <a:defRPr sz="14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-734076" y="4503737"/>
            <a:ext cx="2057400" cy="365125"/>
          </a:xfrm>
        </p:spPr>
        <p:txBody>
          <a:bodyPr lIns="91440" tIns="0" bIns="0" anchor="b" anchorCtr="0"/>
          <a:lstStyle>
            <a:lvl1pPr>
              <a:defRPr sz="1400" b="1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356811" y="4503737"/>
            <a:ext cx="2057397" cy="365125"/>
          </a:xfrm>
        </p:spPr>
        <p:txBody>
          <a:bodyPr lIns="91440" tIns="0" bIns="0" anchor="t" anchorCtr="0"/>
          <a:lstStyle>
            <a:lvl1pPr algn="l">
              <a:defRPr b="1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0" y="676835"/>
            <a:ext cx="7543800" cy="2587752"/>
          </a:xfrm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6"/>
          <p:cNvGrpSpPr/>
          <p:nvPr/>
        </p:nvGrpSpPr>
        <p:grpSpPr>
          <a:xfrm flipH="1">
            <a:off x="1600199" y="2126877"/>
            <a:ext cx="7543801" cy="2604247"/>
            <a:chOff x="-1" y="3379694"/>
            <a:chExt cx="7543801" cy="2604247"/>
          </a:xfrm>
        </p:grpSpPr>
        <p:grpSp>
          <p:nvGrpSpPr>
            <p:cNvPr id="7" name="Group 11"/>
            <p:cNvGrpSpPr/>
            <p:nvPr/>
          </p:nvGrpSpPr>
          <p:grpSpPr>
            <a:xfrm>
              <a:off x="-1" y="3379694"/>
              <a:ext cx="7543801" cy="2604247"/>
              <a:chOff x="-1" y="3379694"/>
              <a:chExt cx="7543801" cy="2604247"/>
            </a:xfrm>
          </p:grpSpPr>
          <p:sp>
            <p:nvSpPr>
              <p:cNvPr id="10" name="Snip Single Corner Rectangle 9"/>
              <p:cNvSpPr/>
              <p:nvPr/>
            </p:nvSpPr>
            <p:spPr>
              <a:xfrm flipV="1">
                <a:off x="-1" y="3393141"/>
                <a:ext cx="7543800" cy="2590800"/>
              </a:xfrm>
              <a:prstGeom prst="snip1Rect">
                <a:avLst>
                  <a:gd name="adj" fmla="val 7379"/>
                </a:avLst>
              </a:prstGeom>
              <a:solidFill>
                <a:schemeClr val="bg1"/>
              </a:solidFill>
              <a:ln>
                <a:noFill/>
              </a:ln>
              <a:effectLst>
                <a:outerShdw blurRad="50800" dist="63500" dir="2700000" algn="tl" rotWithShape="0">
                  <a:prstClr val="black">
                    <a:alpha val="5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1" name="Straight Connector 10"/>
              <p:cNvCxnSpPr/>
              <p:nvPr/>
            </p:nvCxnSpPr>
            <p:spPr>
              <a:xfrm>
                <a:off x="0" y="3379694"/>
                <a:ext cx="7543800" cy="237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ardrop 8"/>
            <p:cNvSpPr/>
            <p:nvPr/>
          </p:nvSpPr>
          <p:spPr>
            <a:xfrm flipH="1">
              <a:off x="228599" y="3621741"/>
              <a:ext cx="394447" cy="394447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36105" y="2653553"/>
            <a:ext cx="5870448" cy="14721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36105" y="4134881"/>
            <a:ext cx="5870448" cy="57607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90000"/>
              <a:buFont typeface="Wingdings 2" pitchFamily="18" charset="2"/>
              <a:buNone/>
              <a:defRPr sz="14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8033590" y="3475037"/>
            <a:ext cx="1828801" cy="365125"/>
          </a:xfrm>
        </p:spPr>
        <p:txBody>
          <a:bodyPr vert="horz" lIns="91440" tIns="0" rIns="91440" bIns="0" rtlCol="0" anchor="t" anchorCtr="0"/>
          <a:lstStyle>
            <a:lvl1pPr marL="0" algn="l" defTabSz="914400" rtl="0" eaLnBrk="1" latinLnBrk="0" hangingPunct="1">
              <a:defRPr sz="1100" b="1" kern="120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16200000">
            <a:off x="7658009" y="3475037"/>
            <a:ext cx="1828800" cy="365125"/>
          </a:xfrm>
        </p:spPr>
        <p:txBody>
          <a:bodyPr vert="horz" lIns="91440" tIns="0" rIns="91440" bIns="0" rtlCol="0" anchor="b" anchorCtr="0"/>
          <a:lstStyle>
            <a:lvl1pPr marL="0" algn="l" defTabSz="914400" rtl="0" eaLnBrk="1" latinLnBrk="0" hangingPunct="1">
              <a:defRPr sz="14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nip Diagonal Corner Rectangle 10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Snip Diagonal Corner Rectangle 11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5351" y="1981201"/>
            <a:ext cx="365760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344488">
              <a:defRPr sz="1800"/>
            </a:lvl6pPr>
            <a:lvl7pPr marL="1946275" indent="-344488">
              <a:defRPr sz="1800"/>
            </a:lvl7pPr>
            <a:lvl8pPr marL="1946275" indent="-344488">
              <a:defRPr sz="1800"/>
            </a:lvl8pPr>
            <a:lvl9pPr marL="1946275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Diagonal Corner Rectangle 11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Snip Diagonal Corner Rectangle 12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1" y="1852426"/>
            <a:ext cx="3657600" cy="868362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1" y="2743200"/>
            <a:ext cx="3657600" cy="3213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Diagonal Corner Rectangle 8"/>
          <p:cNvSpPr/>
          <p:nvPr/>
        </p:nvSpPr>
        <p:spPr>
          <a:xfrm flipV="1">
            <a:off x="228600" y="1707776"/>
            <a:ext cx="8686800" cy="4908176"/>
          </a:xfrm>
          <a:prstGeom prst="snip2DiagRect">
            <a:avLst>
              <a:gd name="adj1" fmla="val 0"/>
              <a:gd name="adj2" fmla="val 4003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Snip Diagonal Corner Rectangle 9"/>
          <p:cNvSpPr/>
          <p:nvPr/>
        </p:nvSpPr>
        <p:spPr>
          <a:xfrm flipV="1">
            <a:off x="228600" y="228597"/>
            <a:ext cx="8686800" cy="1277473"/>
          </a:xfrm>
          <a:prstGeom prst="snip2DiagRect">
            <a:avLst>
              <a:gd name="adj1" fmla="val 0"/>
              <a:gd name="adj2" fmla="val 1167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nip Diagonal Corner Rectangle 5"/>
          <p:cNvSpPr/>
          <p:nvPr/>
        </p:nvSpPr>
        <p:spPr>
          <a:xfrm flipV="1">
            <a:off x="228600" y="228600"/>
            <a:ext cx="8686800" cy="6387352"/>
          </a:xfrm>
          <a:prstGeom prst="snip2DiagRect">
            <a:avLst>
              <a:gd name="adj1" fmla="val 0"/>
              <a:gd name="adj2" fmla="val 2529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1"/>
          <p:cNvGrpSpPr/>
          <p:nvPr/>
        </p:nvGrpSpPr>
        <p:grpSpPr>
          <a:xfrm>
            <a:off x="228600" y="228600"/>
            <a:ext cx="4251960" cy="6387352"/>
            <a:chOff x="228600" y="228600"/>
            <a:chExt cx="4251960" cy="6387352"/>
          </a:xfrm>
        </p:grpSpPr>
        <p:sp>
          <p:nvSpPr>
            <p:cNvPr id="13" name="Snip Diagonal Corner Rectangle 12"/>
            <p:cNvSpPr/>
            <p:nvPr/>
          </p:nvSpPr>
          <p:spPr>
            <a:xfrm flipV="1">
              <a:off x="228600" y="228600"/>
              <a:ext cx="4251960" cy="6387352"/>
            </a:xfrm>
            <a:prstGeom prst="snip2DiagRect">
              <a:avLst>
                <a:gd name="adj1" fmla="val 0"/>
                <a:gd name="adj2" fmla="val 3794"/>
              </a:avLst>
            </a:prstGeom>
            <a:solidFill>
              <a:schemeClr val="bg1"/>
            </a:solidFill>
            <a:ln>
              <a:noFill/>
            </a:ln>
            <a:effectLst>
              <a:outerShdw blurRad="50800" dist="63500" dir="2700000" algn="tl" rotWithShape="0">
                <a:prstClr val="black">
                  <a:alpha val="5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Teardrop 13"/>
            <p:cNvSpPr>
              <a:spLocks noChangeAspect="1"/>
            </p:cNvSpPr>
            <p:nvPr/>
          </p:nvSpPr>
          <p:spPr>
            <a:xfrm>
              <a:off x="3886200" y="432548"/>
              <a:ext cx="355002" cy="355002"/>
            </a:xfrm>
            <a:prstGeom prst="teardrop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5" name="Snip Diagonal Corner Rectangle 14"/>
          <p:cNvSpPr/>
          <p:nvPr/>
        </p:nvSpPr>
        <p:spPr>
          <a:xfrm flipV="1">
            <a:off x="4648200" y="228600"/>
            <a:ext cx="4251960" cy="6387352"/>
          </a:xfrm>
          <a:prstGeom prst="snip2DiagRect">
            <a:avLst>
              <a:gd name="adj1" fmla="val 0"/>
              <a:gd name="adj2" fmla="val 3794"/>
            </a:avLst>
          </a:prstGeom>
          <a:solidFill>
            <a:schemeClr val="bg1"/>
          </a:solidFill>
          <a:ln>
            <a:noFill/>
          </a:ln>
          <a:effectLst>
            <a:outerShdw blurRad="50800" dist="63500" dir="2700000" algn="tl" rotWithShape="0">
              <a:prstClr val="black">
                <a:alpha val="5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80" y="2177303"/>
            <a:ext cx="3657600" cy="1162050"/>
          </a:xfrm>
        </p:spPr>
        <p:txBody>
          <a:bodyPr anchor="b">
            <a:normAutofit/>
          </a:bodyPr>
          <a:lstStyle>
            <a:lvl1pPr algn="l">
              <a:defRPr sz="30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5380" y="609600"/>
            <a:ext cx="3657600" cy="53340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80" y="3352799"/>
            <a:ext cx="3657600" cy="2590801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297706"/>
            <a:ext cx="1295400" cy="365125"/>
          </a:xfrm>
        </p:spPr>
        <p:txBody>
          <a:bodyPr/>
          <a:lstStyle/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057400" y="6297706"/>
            <a:ext cx="2339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04800" y="6297706"/>
            <a:ext cx="443753" cy="365125"/>
          </a:xfrm>
        </p:spPr>
        <p:txBody>
          <a:bodyPr/>
          <a:lstStyle>
            <a:lvl1pPr algn="l">
              <a:defRPr/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295833"/>
            <a:ext cx="7583488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949824"/>
            <a:ext cx="7583488" cy="40072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8600" y="624391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9/8/2014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674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484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 2" pitchFamily="18" charset="2"/>
        <a:buChar char=""/>
        <a:defRPr sz="22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 2" pitchFamily="18" charset="2"/>
        <a:buChar char="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 smtClean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 2" pitchFamily="18" charset="2"/>
        <a:buChar char=""/>
        <a:defRPr lang="en-US" sz="1800" kern="1200" dirty="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sj.edu/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uconn.edu/index.php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www.ccsu.edu/default.html" TargetMode="External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8.png"/><Relationship Id="rId7" Type="http://schemas.openxmlformats.org/officeDocument/2006/relationships/diagramColors" Target="../diagrams/colors1.xml"/><Relationship Id="rId2" Type="http://schemas.openxmlformats.org/officeDocument/2006/relationships/hyperlink" Target="http://www.ccsu.edu/default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uconn.edu/index.ph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sj.edu/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858102"/>
            <a:ext cx="5867400" cy="1470025"/>
          </a:xfrm>
        </p:spPr>
        <p:txBody>
          <a:bodyPr/>
          <a:lstStyle/>
          <a:p>
            <a:r>
              <a:rPr lang="en-US" smtClean="0"/>
              <a:t>Connecticut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b="1" dirty="0"/>
              <a:t>Collaboration for Effective Educator Development, Accountability, and </a:t>
            </a:r>
            <a:r>
              <a:rPr lang="en-US" sz="1800" b="1" dirty="0" smtClean="0"/>
              <a:t>Reform (CEEDAR) Grant</a:t>
            </a:r>
            <a:endParaRPr lang="en-US" sz="1800" b="1" dirty="0"/>
          </a:p>
        </p:txBody>
      </p:sp>
      <p:pic>
        <p:nvPicPr>
          <p:cNvPr id="4" name="Picture 3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214" y="1005884"/>
            <a:ext cx="1374447" cy="16682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CEEDAR-LogoFinal-simple-white-17.pn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263" y="1059596"/>
            <a:ext cx="2979158" cy="1076632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6" name="Picture 5" descr="Central Connecticut State University Logo">
            <a:hlinkClick r:id="rId4"/>
          </p:cNvPr>
          <p:cNvPicPr/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5565" y="580695"/>
            <a:ext cx="905401" cy="988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University of Connecticut">
            <a:hlinkClick r:id="rId6"/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3228" y="1629444"/>
            <a:ext cx="2390074" cy="600140"/>
          </a:xfrm>
          <a:prstGeom prst="rect">
            <a:avLst/>
          </a:prstGeom>
          <a:gradFill rotWithShape="1">
            <a:gsLst>
              <a:gs pos="0">
                <a:srgbClr val="000054"/>
              </a:gs>
              <a:gs pos="100000">
                <a:srgbClr val="00005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</p:spPr>
      </p:pic>
      <p:pic>
        <p:nvPicPr>
          <p:cNvPr id="8" name="Picture 7" descr="University of Saint Joseph">
            <a:hlinkClick r:id="rId8"/>
          </p:cNvPr>
          <p:cNvPicPr/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6725" y="2338332"/>
            <a:ext cx="1783080" cy="6121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7259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4265" y="295833"/>
            <a:ext cx="5628685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/>
            </a:r>
            <a:br>
              <a:rPr lang="en-US" sz="3600" dirty="0"/>
            </a:br>
            <a:r>
              <a:rPr lang="en-US" sz="2400" b="1" dirty="0"/>
              <a:t>Collaboration for Effective Educator Development, Accountability, and Reform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17786" y="1720839"/>
            <a:ext cx="84345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chemeClr val="accent4">
                    <a:lumMod val="50000"/>
                  </a:schemeClr>
                </a:solidFill>
              </a:rPr>
              <a:t>Funded by the US Office of Special Education Programs (OSEP) as a technical assistance center to support states engaged </a:t>
            </a:r>
            <a:r>
              <a:rPr lang="en-US" sz="2400" b="1" i="1" dirty="0" smtClean="0">
                <a:solidFill>
                  <a:schemeClr val="accent4">
                    <a:lumMod val="50000"/>
                  </a:schemeClr>
                </a:solidFill>
              </a:rPr>
              <a:t>in:</a:t>
            </a:r>
            <a:endParaRPr lang="en-US" sz="2400" b="1" i="1" dirty="0">
              <a:solidFill>
                <a:schemeClr val="accent4">
                  <a:lumMod val="50000"/>
                </a:schemeClr>
              </a:solidFill>
            </a:endParaRPr>
          </a:p>
          <a:p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Reforming teacher and leadership preparation programs to embed evidence based </a:t>
            </a:r>
            <a:r>
              <a:rPr lang="en-US" sz="2400" dirty="0" smtClean="0"/>
              <a:t>practices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Revising licensure standards to align with reforms in teacher and leader </a:t>
            </a:r>
            <a:r>
              <a:rPr lang="en-US" sz="2400" dirty="0" smtClean="0"/>
              <a:t>preparation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Refining </a:t>
            </a:r>
            <a:r>
              <a:rPr lang="en-US" sz="2400" dirty="0"/>
              <a:t>personnel evaluation systems in teacher and leader preparation </a:t>
            </a:r>
            <a:r>
              <a:rPr lang="en-US" sz="2400" dirty="0" smtClean="0"/>
              <a:t>programs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Realigning </a:t>
            </a:r>
            <a:r>
              <a:rPr lang="en-US" sz="2400" dirty="0"/>
              <a:t>policy structures and professional learning </a:t>
            </a:r>
            <a:r>
              <a:rPr lang="en-US" sz="2400" dirty="0" smtClean="0"/>
              <a:t>systems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b="1" dirty="0" smtClean="0">
                <a:solidFill>
                  <a:srgbClr val="0000FF"/>
                </a:solidFill>
              </a:rPr>
              <a:t>Goal:  improving </a:t>
            </a:r>
            <a:r>
              <a:rPr lang="en-US" sz="2400" b="1" dirty="0">
                <a:solidFill>
                  <a:srgbClr val="0000FF"/>
                </a:solidFill>
              </a:rPr>
              <a:t>outcomes for students with disabilities.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4" name="Picture 3" descr="CEEDAR-LogoFinal-simple-white-17.pn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86" y="248536"/>
            <a:ext cx="2316480" cy="96774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080725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523" y="295832"/>
            <a:ext cx="6179427" cy="1060001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Intersection and Coherence </a:t>
            </a:r>
            <a:r>
              <a:rPr lang="en-US" sz="3200" b="1" dirty="0" smtClean="0"/>
              <a:t>of Reform Initiatives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1566" y="1844566"/>
            <a:ext cx="7874875" cy="44774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/>
              <a:t>Educator Evaluation and Professional Learning </a:t>
            </a:r>
            <a:r>
              <a:rPr lang="en-US" dirty="0" smtClean="0"/>
              <a:t>System Reform: </a:t>
            </a:r>
            <a:r>
              <a:rPr lang="en-US" dirty="0"/>
              <a:t>Performance Evaluation Advisory Council (PEAC) 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Pre-service preparation reform:  Educator Preparation Advisory Council (EPAC) </a:t>
            </a:r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Network for Transforming Educator Preparation (NTEP) Grant</a:t>
            </a:r>
          </a:p>
          <a:p>
            <a:pPr lvl="1">
              <a:buClrTx/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CEEDAR Grant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CCSS and Smarter Balanced Assessment Implementation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Teacher Education and Mentoring (TEAM) Program</a:t>
            </a:r>
          </a:p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dirty="0" smtClean="0"/>
              <a:t>Scientific Research-Based Interventions (SRBI)</a:t>
            </a:r>
            <a:endParaRPr lang="en-US" sz="1500" dirty="0" smtClean="0"/>
          </a:p>
        </p:txBody>
      </p:sp>
      <p:pic>
        <p:nvPicPr>
          <p:cNvPr id="5" name="Picture 4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974" y="295832"/>
            <a:ext cx="1031549" cy="11697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116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70690" y="402672"/>
            <a:ext cx="6775601" cy="68413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6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/>
              <a:t>State Outcome for the CEEDAR Grant 2013-2017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33097" y="1981199"/>
            <a:ext cx="7859110" cy="446689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2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20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0350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-3365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720850" indent="-34925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sz="1800" kern="120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0558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398713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743200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 smtClean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087688" indent="-344488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2" pitchFamily="18" charset="2"/>
              <a:buChar char=""/>
              <a:defRPr lang="en-US" sz="1800" kern="1200" dirty="0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Tx/>
              <a:buSzPct val="100000"/>
              <a:buFont typeface="Arial" panose="020B0604020202020204" pitchFamily="34" charset="0"/>
              <a:buChar char="•"/>
            </a:pPr>
            <a:r>
              <a:rPr lang="en-US" sz="2400" dirty="0" smtClean="0"/>
              <a:t>Design and implementation of pre-service curricula for all TEACHER candidates (special education and non-special education) in order to provide opportunities to learn and demonstrate competency in evidence-based practices to improve core and specialized instruction to support SWD, ELLs and struggling learners reach college- and career-ready (CCR) standards in reading, writing and comprehension skills in </a:t>
            </a:r>
            <a:r>
              <a:rPr lang="en-US" sz="2400" b="1" dirty="0" smtClean="0">
                <a:solidFill>
                  <a:schemeClr val="accent4">
                    <a:lumMod val="50000"/>
                  </a:schemeClr>
                </a:solidFill>
              </a:rPr>
              <a:t>argumentation</a:t>
            </a:r>
            <a:r>
              <a:rPr lang="en-US" sz="2400" dirty="0" smtClean="0"/>
              <a:t>.</a:t>
            </a:r>
          </a:p>
          <a:p>
            <a:pPr lvl="1">
              <a:buClrTx/>
              <a:buFont typeface="Wingdings 2" panose="05020102010507070707" pitchFamily="18" charset="2"/>
              <a:buChar char=""/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Take a side of an argument and support it with evidence</a:t>
            </a:r>
          </a:p>
          <a:p>
            <a:pPr lvl="1">
              <a:buClrTx/>
              <a:buFont typeface="Wingdings 2" panose="05020102010507070707" pitchFamily="18" charset="2"/>
              <a:buChar char=""/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Compare/contrast the authors perspective, key points/details (Grade 3)</a:t>
            </a:r>
          </a:p>
          <a:p>
            <a:pPr lvl="1">
              <a:buClrTx/>
              <a:buFont typeface="Wingdings 2" panose="05020102010507070707" pitchFamily="18" charset="2"/>
              <a:buChar char=""/>
            </a:pP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Integrate information from two texts on the same topic in order to write or speak about the subject knowledgeably (Grade 4) </a:t>
            </a:r>
          </a:p>
          <a:p>
            <a:pPr lvl="1">
              <a:buClrTx/>
              <a:buFont typeface="Wingdings 2" panose="05020102010507070707" pitchFamily="18" charset="2"/>
              <a:buChar char=""/>
            </a:pPr>
            <a:r>
              <a:rPr lang="en-US" sz="1800" dirty="0" smtClean="0">
                <a:solidFill>
                  <a:schemeClr val="accent4">
                    <a:lumMod val="50000"/>
                  </a:schemeClr>
                </a:solidFill>
              </a:rPr>
              <a:t>Analyze </a:t>
            </a:r>
            <a:r>
              <a:rPr lang="en-US" sz="1800" dirty="0">
                <a:solidFill>
                  <a:schemeClr val="accent4">
                    <a:lumMod val="50000"/>
                  </a:schemeClr>
                </a:solidFill>
              </a:rPr>
              <a:t>texts that address similar topics in order to build knowledge (Grade 9)</a:t>
            </a:r>
          </a:p>
          <a:p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98" y="252700"/>
            <a:ext cx="1048406" cy="111101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0286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51266" y="1799504"/>
            <a:ext cx="8046720" cy="475488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National </a:t>
            </a:r>
            <a:r>
              <a:rPr lang="en-US" sz="2800" dirty="0"/>
              <a:t>&amp;</a:t>
            </a:r>
            <a:r>
              <a:rPr lang="en-US" sz="2800" dirty="0" smtClean="0"/>
              <a:t> </a:t>
            </a:r>
            <a:r>
              <a:rPr lang="en-US" sz="2800" dirty="0"/>
              <a:t>State </a:t>
            </a:r>
            <a:r>
              <a:rPr lang="en-US" sz="2800" dirty="0" smtClean="0"/>
              <a:t>Ed Prep </a:t>
            </a:r>
            <a:r>
              <a:rPr lang="en-US" sz="2800" dirty="0"/>
              <a:t>Reform Initiatives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917026" y="2415520"/>
            <a:ext cx="7315200" cy="393432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Redesign (Partnerships)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1282786" y="3082270"/>
            <a:ext cx="6583680" cy="310896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CTEC (Governance Structure)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/>
        </p:nvSpPr>
        <p:spPr>
          <a:xfrm>
            <a:off x="797330" y="370862"/>
            <a:ext cx="7583488" cy="89572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800" kern="12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smtClean="0">
                <a:solidFill>
                  <a:schemeClr val="tx2"/>
                </a:solidFill>
              </a:rPr>
              <a:t>C</a:t>
            </a:r>
            <a:r>
              <a:rPr lang="en-US" sz="3600" dirty="0" smtClean="0">
                <a:solidFill>
                  <a:schemeClr val="tx2"/>
                </a:solidFill>
              </a:rPr>
              <a:t>entral </a:t>
            </a:r>
            <a:r>
              <a:rPr lang="en-US" sz="3600" b="1" dirty="0" smtClean="0">
                <a:solidFill>
                  <a:schemeClr val="tx2"/>
                </a:solidFill>
              </a:rPr>
              <a:t>C</a:t>
            </a:r>
            <a:r>
              <a:rPr lang="en-US" sz="3600" dirty="0" smtClean="0">
                <a:solidFill>
                  <a:schemeClr val="tx2"/>
                </a:solidFill>
              </a:rPr>
              <a:t>onnecticut </a:t>
            </a:r>
            <a:r>
              <a:rPr lang="en-US" sz="3600" b="1" dirty="0" smtClean="0">
                <a:solidFill>
                  <a:schemeClr val="tx2"/>
                </a:solidFill>
              </a:rPr>
              <a:t>S</a:t>
            </a:r>
            <a:r>
              <a:rPr lang="en-US" sz="3600" dirty="0" smtClean="0">
                <a:solidFill>
                  <a:schemeClr val="tx2"/>
                </a:solidFill>
              </a:rPr>
              <a:t>tate </a:t>
            </a:r>
            <a:r>
              <a:rPr lang="en-US" sz="3600" b="1" dirty="0" smtClean="0">
                <a:solidFill>
                  <a:schemeClr val="tx2"/>
                </a:solidFill>
              </a:rPr>
              <a:t>U</a:t>
            </a:r>
            <a:r>
              <a:rPr lang="en-US" sz="3600" dirty="0" smtClean="0">
                <a:solidFill>
                  <a:schemeClr val="tx2"/>
                </a:solidFill>
              </a:rPr>
              <a:t>niversity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7" name="Picture 6" descr="Central Connecticut State University Logo">
            <a:hlinkClick r:id="rId2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71" y="439255"/>
            <a:ext cx="770510" cy="758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entral Connecticut State University Logo">
            <a:hlinkClick r:id="rId2"/>
          </p:cNvPr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0318" y="439255"/>
            <a:ext cx="770510" cy="758938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ounded Rectangle 8"/>
          <p:cNvSpPr/>
          <p:nvPr/>
        </p:nvSpPr>
        <p:spPr>
          <a:xfrm>
            <a:off x="1648546" y="3695310"/>
            <a:ext cx="5852160" cy="2286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0" tIns="0" rIns="0" bIns="0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dirty="0" smtClean="0"/>
              <a:t>CEEDAR</a:t>
            </a:r>
            <a:endParaRPr lang="en-US" sz="2800" dirty="0"/>
          </a:p>
        </p:txBody>
      </p:sp>
      <p:graphicFrame>
        <p:nvGraphicFramePr>
          <p:cNvPr id="10" name="Diagram 9"/>
          <p:cNvGraphicFramePr/>
          <p:nvPr/>
        </p:nvGraphicFramePr>
        <p:xfrm>
          <a:off x="2465091" y="4153295"/>
          <a:ext cx="4219071" cy="1815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TextBox 7"/>
          <p:cNvSpPr txBox="1"/>
          <p:nvPr/>
        </p:nvSpPr>
        <p:spPr>
          <a:xfrm>
            <a:off x="4285067" y="4390301"/>
            <a:ext cx="6874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sz="1400" b="1" dirty="0" smtClean="0"/>
              <a:t>CCSS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/>
              <a:t>PBIS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/>
              <a:t>EBP </a:t>
            </a:r>
          </a:p>
          <a:p>
            <a:pPr algn="ctr">
              <a:lnSpc>
                <a:spcPct val="150000"/>
              </a:lnSpc>
            </a:pPr>
            <a:r>
              <a:rPr lang="en-US" sz="1400" b="1" dirty="0" smtClean="0"/>
              <a:t>SRB</a:t>
            </a:r>
            <a:r>
              <a:rPr lang="en-US" sz="1400" b="1" dirty="0"/>
              <a:t>I</a:t>
            </a: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718682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Goal #1: </a:t>
            </a:r>
          </a:p>
          <a:p>
            <a:pPr marL="0" indent="0">
              <a:buNone/>
            </a:pPr>
            <a:r>
              <a:rPr lang="en-US" b="1" dirty="0"/>
              <a:t>Develop a set of core practices that will be emphasized throughout all of the teacher education programs in the Integrated Bachelor’s/Master’s </a:t>
            </a:r>
            <a:r>
              <a:rPr lang="en-US" b="1" dirty="0" smtClean="0"/>
              <a:t>track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Goal #2:</a:t>
            </a:r>
          </a:p>
          <a:p>
            <a:pPr marL="0" indent="0">
              <a:buNone/>
            </a:pPr>
            <a:r>
              <a:rPr lang="en-US" b="1" dirty="0"/>
              <a:t>Develop a cross-endorsement licensure program for special education (SPED) and elementary education (EE) </a:t>
            </a:r>
          </a:p>
        </p:txBody>
      </p:sp>
      <p:pic>
        <p:nvPicPr>
          <p:cNvPr id="4" name="Picture 3" descr="University of Connecticut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170" y="394138"/>
            <a:ext cx="7408195" cy="835572"/>
          </a:xfrm>
          <a:prstGeom prst="rect">
            <a:avLst/>
          </a:prstGeom>
          <a:gradFill rotWithShape="1">
            <a:gsLst>
              <a:gs pos="0">
                <a:srgbClr val="000054"/>
              </a:gs>
              <a:gs pos="100000">
                <a:srgbClr val="000054">
                  <a:gamma/>
                  <a:shade val="46275"/>
                  <a:invGamma/>
                </a:srgbClr>
              </a:gs>
            </a:gsLst>
            <a:lin ang="5400000" scaled="1"/>
          </a:gra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707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85507203"/>
              </p:ext>
            </p:extLst>
          </p:nvPr>
        </p:nvGraphicFramePr>
        <p:xfrm>
          <a:off x="353517" y="1885542"/>
          <a:ext cx="8248749" cy="4635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University of Saint Joseph">
            <a:hlinkClick r:id="rId8"/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083" y="229956"/>
            <a:ext cx="5707117" cy="13702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95090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xel">
  <a:themeElements>
    <a:clrScheme name="Expo">
      <a:dk1>
        <a:sysClr val="windowText" lastClr="000000"/>
      </a:dk1>
      <a:lt1>
        <a:sysClr val="window" lastClr="FFFFFF"/>
      </a:lt1>
      <a:dk2>
        <a:srgbClr val="263B86"/>
      </a:dk2>
      <a:lt2>
        <a:srgbClr val="76B6F2"/>
      </a:lt2>
      <a:accent1>
        <a:srgbClr val="FBC01E"/>
      </a:accent1>
      <a:accent2>
        <a:srgbClr val="EFE1A2"/>
      </a:accent2>
      <a:accent3>
        <a:srgbClr val="FA8716"/>
      </a:accent3>
      <a:accent4>
        <a:srgbClr val="BE0204"/>
      </a:accent4>
      <a:accent5>
        <a:srgbClr val="640F10"/>
      </a:accent5>
      <a:accent6>
        <a:srgbClr val="7E13E3"/>
      </a:accent6>
      <a:hlink>
        <a:srgbClr val="D2D200"/>
      </a:hlink>
      <a:folHlink>
        <a:srgbClr val="D0B9F8"/>
      </a:folHlink>
    </a:clrScheme>
    <a:fontScheme name="Pixel">
      <a:majorFont>
        <a:latin typeface="Corbel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orbel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ixel">
      <a:fillStyleLst>
        <a:solidFill>
          <a:schemeClr val="phClr"/>
        </a:solidFill>
        <a:solidFill>
          <a:schemeClr val="phClr">
            <a:satMod val="150000"/>
          </a:schemeClr>
        </a:solidFill>
        <a:solidFill>
          <a:schemeClr val="phClr">
            <a:shade val="80000"/>
            <a:lumMod val="9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63500" dir="2700000" sx="102000" sy="102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/>
          </a:scene3d>
          <a:sp3d>
            <a:bevelT w="0" h="0"/>
          </a:sp3d>
        </a:effectStyle>
        <a:effectStyle>
          <a:effectLst>
            <a:outerShdw blurRad="63500" dist="38100" dir="3600000" sx="103000" sy="103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5400000"/>
            </a:lightRig>
          </a:scene3d>
          <a:sp3d prstMaterial="softmetal">
            <a:bevelT w="635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5000"/>
                <a:satMod val="350000"/>
              </a:schemeClr>
            </a:gs>
            <a:gs pos="100000">
              <a:schemeClr val="phClr">
                <a:shade val="20000"/>
                <a:satMod val="15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satMod val="400000"/>
              </a:schemeClr>
              <a:schemeClr val="phClr">
                <a:tint val="50000"/>
                <a:satMod val="45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502</TotalTime>
  <Words>400</Words>
  <Application>Microsoft Office PowerPoint</Application>
  <PresentationFormat>On-screen Show (4:3)</PresentationFormat>
  <Paragraphs>64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Pixel</vt:lpstr>
      <vt:lpstr>Connecticut</vt:lpstr>
      <vt:lpstr> Collaboration for Effective Educator Development, Accountability, and Reform</vt:lpstr>
      <vt:lpstr>Intersection and Coherence of Reform Initiatives</vt:lpstr>
      <vt:lpstr>PowerPoint Presentation</vt:lpstr>
      <vt:lpstr>PowerPoint Presentation</vt:lpstr>
      <vt:lpstr>PowerPoint Presentation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Name</dc:title>
  <dc:creator>Brownell</dc:creator>
  <cp:lastModifiedBy>W2K</cp:lastModifiedBy>
  <cp:revision>34</cp:revision>
  <cp:lastPrinted>2014-06-26T14:08:54Z</cp:lastPrinted>
  <dcterms:created xsi:type="dcterms:W3CDTF">2014-05-26T19:10:39Z</dcterms:created>
  <dcterms:modified xsi:type="dcterms:W3CDTF">2014-09-08T12:48:10Z</dcterms:modified>
</cp:coreProperties>
</file>